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7" r:id="rId3"/>
    <p:sldId id="358" r:id="rId4"/>
    <p:sldId id="359" r:id="rId5"/>
    <p:sldId id="3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B61D-465E-70D3-F675-05880826D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9528F-8A62-0323-B51E-6245D9301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00103-FC35-2A18-D235-1F17D0CA8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64ABE-C97E-C8C2-A53A-835B4DD2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F9A50-108F-6EBF-B21D-EAEB1D5B6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275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83460-9E59-8826-E32B-99B58EE3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A0A5E-EF3C-F68A-0B82-FDE43EC22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8DF2D-5E01-1D25-AB30-9CE2520D2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6B154-236B-F1EE-1BCC-1EB4EFADF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24E06-7D0A-105D-A157-116508E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305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427A5-8FB6-F8E9-8D1C-9CD24DB5E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E15EC-B174-C0A2-75E2-97FC53D4C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69F74-139E-1FC7-7770-4C3EB6EC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9EE64-2647-9072-B0E5-A42F580F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20C0-644C-F9BE-B76E-C8F4D6E1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512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97B18-1F62-9CE3-0D15-DF0A1591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A6FBB-2086-D307-219A-25DA89761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718D9-9385-1487-4AE0-1738CB0F0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158EC-1C89-AECD-97B6-CA38E661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244BD-0DA3-7F2E-B214-D870FBEB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018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B6BED-5D7F-CAA8-D0B4-59A32478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51908-91B3-C907-BA59-7F35DB0FD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8A68E-4A16-2540-721A-F576A145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F3F1-AB60-08D4-E236-425952E0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636A8-D12B-F0FB-7582-31D66E70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582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E536-A5DB-40B7-2FD5-CAF3E8FF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044A5-CC46-8649-284E-0F7243EED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5BC69-1695-9B8A-564C-9419FEE1E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4CF3A-9D6C-D853-0F45-9B1D3AD5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67626-8D78-EFB7-640D-EDF6F70B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18D95-9791-1594-6D1F-30D991A7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493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3257-AC64-6666-70F0-FBD3726A7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3AC32-D5FA-BE4A-A64B-46885CE95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0F9870-A34C-4B5B-0EEF-EA85A85DC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6ADBFB-AD2E-6162-787F-F7CB148F1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CFEC79-1C41-07E1-2136-B2D9BCD3B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5312A7-BF7E-2B6D-C160-216C990D2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9D0678-F9B8-B23B-A9FF-B4C1C938B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C3CA32-DC58-DCC0-8AB4-F44243CF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085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1564F-A218-7A1D-672B-E6C58B72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D1906C-8A18-75E8-8B32-3A9BA185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E20E8E-568F-08F8-CFD4-3DA173A13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476BE-8332-6687-A8DD-3872DFD0A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35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F72D35-8FB5-F89C-9AC9-4C18C8F7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A1E42F-F898-7E7A-B82C-F0444D593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108B4-0D68-4B17-77F1-B589372E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294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28C53-3849-6F26-7345-B0EAC546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22DD-59BC-8E94-E94E-3F5475C17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4BC2D-6509-EDDF-001E-FDA957C28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BCEB9-8009-E030-853E-D6D5CEE8F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857EB-F729-201C-E465-D98FDB3F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AD443-4A3C-5556-5BA9-97FD3BE47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560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7D201-360C-2094-A9E4-096A91CC5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21CA0-C6CF-A01E-30F3-8F0468887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7A462-05DB-5C8B-5E0B-AB7964086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CEFDB-80FA-8877-3339-6F950369A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95D3A-14C0-CF7F-EB64-D3D044A01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CB841-A2FF-C4B9-C0FC-8EE184B0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51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48E47B-D1BC-2D86-EA53-35295F3D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9021D-CD51-6D7D-D703-348BA97AE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BA7C3-B3C0-C11C-883C-313E2BCBC3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90C57-9B77-46D7-BB1A-10D294FA5816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D120C-077D-908E-2C4F-50C60E4DC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BA20E-7C26-CA69-C96B-C12E8B045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60D02-E17F-4B8F-8A91-307A453827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165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AYN0TmH7eoSaYC1vYFrUJaocHop_kpaf/view?usp=drive_link" TargetMode="External"/><Relationship Id="rId2" Type="http://schemas.openxmlformats.org/officeDocument/2006/relationships/hyperlink" Target="https://drive.google.com/file/d/1rTYXxq664V73n6S9fVXa6_8FKWYRCkew/view?usp=driv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eCDyzXDecjEJqWIXXX-esj1zfZNrLgJi/view?usp=drive_lin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rs52XuvBBQd90QWtFAVZE45msRAch9dc/view?usp=drive_li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0xgvEQilQO_HCb1BIPHQ6lqcCqlFoMUg/view?usp=drive_lin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ieoWluU680kzc9bNCOAj12g1y9XAH186/view?usp=sharing" TargetMode="External"/><Relationship Id="rId2" Type="http://schemas.openxmlformats.org/officeDocument/2006/relationships/hyperlink" Target="https://drive.google.com/file/d/1fFxtVjWQ8u2azgYVLApphHpb6xZJkRBS/view?usp=sha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file/d/1vRMF9I2tI1CuLw-H6oH8Lmm1AAa4CdsU/view?usp=sharing" TargetMode="External"/><Relationship Id="rId4" Type="http://schemas.openxmlformats.org/officeDocument/2006/relationships/hyperlink" Target="https://drive.google.com/file/d/1mA07AWwJWzGvRZWP1C7YihpzlRE9VD3N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839D2-819E-109A-1FCF-517349D42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7255" y="2315896"/>
            <a:ext cx="9144000" cy="2387600"/>
          </a:xfrm>
        </p:spPr>
        <p:txBody>
          <a:bodyPr/>
          <a:lstStyle/>
          <a:p>
            <a:r>
              <a:rPr lang="en-IN" b="1" dirty="0"/>
              <a:t>5 Years Report On Student Progression To Job </a:t>
            </a:r>
          </a:p>
        </p:txBody>
      </p:sp>
    </p:spTree>
    <p:extLst>
      <p:ext uri="{BB962C8B-B14F-4D97-AF65-F5344CB8AC3E}">
        <p14:creationId xmlns:p14="http://schemas.microsoft.com/office/powerpoint/2010/main" val="50055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30FB-4A17-6308-4765-C9177371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81905" cy="1320800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solidFill>
                  <a:schemeClr val="tx1"/>
                </a:solidFill>
              </a:rPr>
              <a:t>STUDENTS PROGRESSION TOWARDS JOB 2017-18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9B21DA-AB27-60DA-899C-29362F3579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012542"/>
              </p:ext>
            </p:extLst>
          </p:nvPr>
        </p:nvGraphicFramePr>
        <p:xfrm>
          <a:off x="391886" y="1520909"/>
          <a:ext cx="11593286" cy="47574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54475">
                  <a:extLst>
                    <a:ext uri="{9D8B030D-6E8A-4147-A177-3AD203B41FA5}">
                      <a16:colId xmlns:a16="http://schemas.microsoft.com/office/drawing/2014/main" val="1446101833"/>
                    </a:ext>
                  </a:extLst>
                </a:gridCol>
                <a:gridCol w="2864347">
                  <a:extLst>
                    <a:ext uri="{9D8B030D-6E8A-4147-A177-3AD203B41FA5}">
                      <a16:colId xmlns:a16="http://schemas.microsoft.com/office/drawing/2014/main" val="2971191535"/>
                    </a:ext>
                  </a:extLst>
                </a:gridCol>
                <a:gridCol w="2659978">
                  <a:extLst>
                    <a:ext uri="{9D8B030D-6E8A-4147-A177-3AD203B41FA5}">
                      <a16:colId xmlns:a16="http://schemas.microsoft.com/office/drawing/2014/main" val="3829664270"/>
                    </a:ext>
                  </a:extLst>
                </a:gridCol>
                <a:gridCol w="1857243">
                  <a:extLst>
                    <a:ext uri="{9D8B030D-6E8A-4147-A177-3AD203B41FA5}">
                      <a16:colId xmlns:a16="http://schemas.microsoft.com/office/drawing/2014/main" val="1925767718"/>
                    </a:ext>
                  </a:extLst>
                </a:gridCol>
                <a:gridCol w="1857243">
                  <a:extLst>
                    <a:ext uri="{9D8B030D-6E8A-4147-A177-3AD203B41FA5}">
                      <a16:colId xmlns:a16="http://schemas.microsoft.com/office/drawing/2014/main" val="2715222196"/>
                    </a:ext>
                  </a:extLst>
                </a:gridCol>
              </a:tblGrid>
              <a:tr h="614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Name of the Student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Name of the Organization Joined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Whether Government/Private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Date of Joining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400" b="1" dirty="0">
                          <a:solidFill>
                            <a:schemeClr val="tx1"/>
                          </a:solidFill>
                          <a:effectLst/>
                        </a:rPr>
                        <a:t>Relevant Document Link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2131162"/>
                  </a:ext>
                </a:extLst>
              </a:tr>
              <a:tr h="15217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Supali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Paul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Apollo Pharmacy as Product Adviser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Private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from January 2020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50" b="1" dirty="0">
                          <a:solidFill>
                            <a:srgbClr val="FF000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https://drive.google.com/file/d/1rTYXxq664V73n6S9fVXa6_8FKWYRCkew/view?usp=drive_link</a:t>
                      </a:r>
                      <a:endParaRPr lang="en-IN" sz="105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0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9823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Urmi Dhar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Maybright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Ventures Pvt. Ltd. In Loan recovery dept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Private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from December 2020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50" b="1" dirty="0">
                          <a:solidFill>
                            <a:srgbClr val="FF0000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https://drive.google.com/file/d/1AYN0TmH7eoSaYC1vYFrUJaocHop_kpaf/view?usp=drive_link</a:t>
                      </a:r>
                      <a:endParaRPr lang="en-IN" sz="105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0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4345921"/>
                  </a:ext>
                </a:extLst>
              </a:tr>
              <a:tr h="611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Rupsa Mondal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Souvik Medical Hall as Pharmacy assistant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Private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from August 2019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https://drive.google.com/file/d/1eCDyzXDecjEJqWIXXX-esj1zfZNrLgJi/view?usp=drive_link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60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414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E12B-7E44-E589-320A-AF9D8C520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47158" cy="1320800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chemeClr val="tx1"/>
                </a:solidFill>
              </a:rPr>
              <a:t>STUDENTS PROGRESSION TOWARDS JOB 2018-19</a:t>
            </a:r>
            <a:endParaRPr lang="en-IN" sz="4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A143F5-0CDC-0224-8FD1-A83CA30CB2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61238"/>
              </p:ext>
            </p:extLst>
          </p:nvPr>
        </p:nvGraphicFramePr>
        <p:xfrm>
          <a:off x="565079" y="1586429"/>
          <a:ext cx="10695396" cy="37233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72123">
                  <a:extLst>
                    <a:ext uri="{9D8B030D-6E8A-4147-A177-3AD203B41FA5}">
                      <a16:colId xmlns:a16="http://schemas.microsoft.com/office/drawing/2014/main" val="2280706692"/>
                    </a:ext>
                  </a:extLst>
                </a:gridCol>
                <a:gridCol w="2642506">
                  <a:extLst>
                    <a:ext uri="{9D8B030D-6E8A-4147-A177-3AD203B41FA5}">
                      <a16:colId xmlns:a16="http://schemas.microsoft.com/office/drawing/2014/main" val="691985410"/>
                    </a:ext>
                  </a:extLst>
                </a:gridCol>
                <a:gridCol w="2453965">
                  <a:extLst>
                    <a:ext uri="{9D8B030D-6E8A-4147-A177-3AD203B41FA5}">
                      <a16:colId xmlns:a16="http://schemas.microsoft.com/office/drawing/2014/main" val="1672901361"/>
                    </a:ext>
                  </a:extLst>
                </a:gridCol>
                <a:gridCol w="1713401">
                  <a:extLst>
                    <a:ext uri="{9D8B030D-6E8A-4147-A177-3AD203B41FA5}">
                      <a16:colId xmlns:a16="http://schemas.microsoft.com/office/drawing/2014/main" val="3553352344"/>
                    </a:ext>
                  </a:extLst>
                </a:gridCol>
                <a:gridCol w="1713401">
                  <a:extLst>
                    <a:ext uri="{9D8B030D-6E8A-4147-A177-3AD203B41FA5}">
                      <a16:colId xmlns:a16="http://schemas.microsoft.com/office/drawing/2014/main" val="2585994756"/>
                    </a:ext>
                  </a:extLst>
                </a:gridCol>
              </a:tblGrid>
              <a:tr h="1146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Name of the Student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Name of the Organization Joined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Whether Government/Private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Date of Joining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</a:rPr>
                        <a:t>Relevant Document link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056237"/>
                  </a:ext>
                </a:extLst>
              </a:tr>
              <a:tr h="2576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Deblina Ghosh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Amazon Customer Service Association as CSA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Private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from January 2020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solidFill>
                            <a:srgbClr val="FF000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https://drive.google.com/file/d/1rs52XuvBBQd90QWtFAVZE45msRAch9dc/view?usp=drive_link</a:t>
                      </a:r>
                      <a:endParaRPr lang="en-IN" sz="18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581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664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AF125-AA5D-4C0A-DCE5-F77686737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81906" cy="1320800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chemeClr val="tx1"/>
                </a:solidFill>
              </a:rPr>
              <a:t>STUDENTS PROGRESSION TOWARDS JOB 2019-20</a:t>
            </a:r>
            <a:endParaRPr lang="en-IN" sz="4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859803-8FCA-5DC0-A506-95161A28E3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822206"/>
              </p:ext>
            </p:extLst>
          </p:nvPr>
        </p:nvGraphicFramePr>
        <p:xfrm>
          <a:off x="694062" y="2225408"/>
          <a:ext cx="10432973" cy="41477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18826">
                  <a:extLst>
                    <a:ext uri="{9D8B030D-6E8A-4147-A177-3AD203B41FA5}">
                      <a16:colId xmlns:a16="http://schemas.microsoft.com/office/drawing/2014/main" val="1035692615"/>
                    </a:ext>
                  </a:extLst>
                </a:gridCol>
                <a:gridCol w="2577670">
                  <a:extLst>
                    <a:ext uri="{9D8B030D-6E8A-4147-A177-3AD203B41FA5}">
                      <a16:colId xmlns:a16="http://schemas.microsoft.com/office/drawing/2014/main" val="1187916009"/>
                    </a:ext>
                  </a:extLst>
                </a:gridCol>
                <a:gridCol w="2393753">
                  <a:extLst>
                    <a:ext uri="{9D8B030D-6E8A-4147-A177-3AD203B41FA5}">
                      <a16:colId xmlns:a16="http://schemas.microsoft.com/office/drawing/2014/main" val="3479643956"/>
                    </a:ext>
                  </a:extLst>
                </a:gridCol>
                <a:gridCol w="1671362">
                  <a:extLst>
                    <a:ext uri="{9D8B030D-6E8A-4147-A177-3AD203B41FA5}">
                      <a16:colId xmlns:a16="http://schemas.microsoft.com/office/drawing/2014/main" val="3431966982"/>
                    </a:ext>
                  </a:extLst>
                </a:gridCol>
                <a:gridCol w="1671362">
                  <a:extLst>
                    <a:ext uri="{9D8B030D-6E8A-4147-A177-3AD203B41FA5}">
                      <a16:colId xmlns:a16="http://schemas.microsoft.com/office/drawing/2014/main" val="3390909922"/>
                    </a:ext>
                  </a:extLst>
                </a:gridCol>
              </a:tblGrid>
              <a:tr h="1113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Name of the Student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Name of the Organization Joined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Whether Government/Private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Date of Joining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solidFill>
                            <a:srgbClr val="FF0000"/>
                          </a:solidFill>
                          <a:effectLst/>
                        </a:rPr>
                        <a:t>Relevant Document link</a:t>
                      </a:r>
                      <a:endParaRPr lang="en-IN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9641255"/>
                  </a:ext>
                </a:extLst>
              </a:tr>
              <a:tr h="2070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Tiyasha Ghosh </a:t>
                      </a:r>
                      <a:endParaRPr lang="en-I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effectLst/>
                        </a:rPr>
                        <a:t>Tuuple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Technocraft</a:t>
                      </a:r>
                      <a:r>
                        <a:rPr lang="en-US" sz="2400" dirty="0">
                          <a:effectLst/>
                        </a:rPr>
                        <a:t> Private Limited as Business Development Executive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Private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From December 2021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solidFill>
                            <a:srgbClr val="FF000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https://drive.google.com/file/d/10xgvEQilQO_HCb1BIPHQ6lqcCqlFoMUg/view?usp=drive_link</a:t>
                      </a:r>
                      <a:endParaRPr lang="en-IN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5387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584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E7DF-FD4D-5463-B992-4B6D4512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9486"/>
            <a:ext cx="10934444" cy="925285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chemeClr val="tx1"/>
                </a:solidFill>
              </a:rPr>
              <a:t>STUDENTS PROGRESSION TOWARDS JOB 2021-22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38EA14-574A-DA5F-672D-7205118B33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478923"/>
              </p:ext>
            </p:extLst>
          </p:nvPr>
        </p:nvGraphicFramePr>
        <p:xfrm>
          <a:off x="462106" y="903514"/>
          <a:ext cx="11359781" cy="56061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5522">
                  <a:extLst>
                    <a:ext uri="{9D8B030D-6E8A-4147-A177-3AD203B41FA5}">
                      <a16:colId xmlns:a16="http://schemas.microsoft.com/office/drawing/2014/main" val="2856217367"/>
                    </a:ext>
                  </a:extLst>
                </a:gridCol>
                <a:gridCol w="3176795">
                  <a:extLst>
                    <a:ext uri="{9D8B030D-6E8A-4147-A177-3AD203B41FA5}">
                      <a16:colId xmlns:a16="http://schemas.microsoft.com/office/drawing/2014/main" val="3128616029"/>
                    </a:ext>
                  </a:extLst>
                </a:gridCol>
                <a:gridCol w="1755778">
                  <a:extLst>
                    <a:ext uri="{9D8B030D-6E8A-4147-A177-3AD203B41FA5}">
                      <a16:colId xmlns:a16="http://schemas.microsoft.com/office/drawing/2014/main" val="213506326"/>
                    </a:ext>
                  </a:extLst>
                </a:gridCol>
                <a:gridCol w="1853320">
                  <a:extLst>
                    <a:ext uri="{9D8B030D-6E8A-4147-A177-3AD203B41FA5}">
                      <a16:colId xmlns:a16="http://schemas.microsoft.com/office/drawing/2014/main" val="4142549025"/>
                    </a:ext>
                  </a:extLst>
                </a:gridCol>
                <a:gridCol w="3068366">
                  <a:extLst>
                    <a:ext uri="{9D8B030D-6E8A-4147-A177-3AD203B41FA5}">
                      <a16:colId xmlns:a16="http://schemas.microsoft.com/office/drawing/2014/main" val="4217413692"/>
                    </a:ext>
                  </a:extLst>
                </a:gridCol>
              </a:tblGrid>
              <a:tr h="847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Name of the Student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Name of the Organization Joined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Whether Government/Private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Date of Joining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b="1" dirty="0">
                          <a:solidFill>
                            <a:schemeClr val="tx1"/>
                          </a:solidFill>
                          <a:effectLst/>
                        </a:rPr>
                        <a:t>Relevant document link</a:t>
                      </a:r>
                      <a:endParaRPr lang="en-IN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extLst>
                  <a:ext uri="{0D108BD9-81ED-4DB2-BD59-A6C34878D82A}">
                    <a16:rowId xmlns:a16="http://schemas.microsoft.com/office/drawing/2014/main" val="3340494628"/>
                  </a:ext>
                </a:extLst>
              </a:tr>
              <a:tr h="1126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Shreya Bhattacharya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Capgemini Technology Services India Limited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Private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27.12.22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https://drive.google.com/file/d/1fFxtVjWQ8u2azgYVLApphHpb6xZJkRBS/view?usp=sharing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extLst>
                  <a:ext uri="{0D108BD9-81ED-4DB2-BD59-A6C34878D82A}">
                    <a16:rowId xmlns:a16="http://schemas.microsoft.com/office/drawing/2014/main" val="929535988"/>
                  </a:ext>
                </a:extLst>
              </a:tr>
              <a:tr h="1126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Raneta Pal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Trainee Dietician, Techno India Dama Healthcare Medical Centre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Private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24.08.22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https://drive.google.com/file/d/1ieoWluU680kzc9bNCOAj12g1y9XAH186/view?usp=sharing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extLst>
                  <a:ext uri="{0D108BD9-81ED-4DB2-BD59-A6C34878D82A}">
                    <a16:rowId xmlns:a16="http://schemas.microsoft.com/office/drawing/2014/main" val="1201349727"/>
                  </a:ext>
                </a:extLst>
              </a:tr>
              <a:tr h="1126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Sumi Basak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Medical Apprentice, Optival health solutions pvt.ltd 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Private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03.09.22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https://drive.google.com/file/d/1mA07AWwJWzGvRZWP1C7YihpzlRE9VD3N/view?usp=sharing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extLst>
                  <a:ext uri="{0D108BD9-81ED-4DB2-BD59-A6C34878D82A}">
                    <a16:rowId xmlns:a16="http://schemas.microsoft.com/office/drawing/2014/main" val="1256120516"/>
                  </a:ext>
                </a:extLst>
              </a:tr>
              <a:tr h="1379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Ishika Dey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Indusind Bank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Private</a:t>
                      </a:r>
                      <a:endParaRPr lang="en-IN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31.10.22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https://drive.google.com/file/d/1vRMF9I2tI1CuLw-H6oH8Lmm1AAa4CdsU/view?usp=sharing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54" marR="66854" marT="0" marB="0"/>
                </a:tc>
                <a:extLst>
                  <a:ext uri="{0D108BD9-81ED-4DB2-BD59-A6C34878D82A}">
                    <a16:rowId xmlns:a16="http://schemas.microsoft.com/office/drawing/2014/main" val="2135845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126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395</Words>
  <Application>Microsoft Office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5 Years Report On Student Progression To Job </vt:lpstr>
      <vt:lpstr>STUDENTS PROGRESSION TOWARDS JOB 2017-18</vt:lpstr>
      <vt:lpstr>STUDENTS PROGRESSION TOWARDS JOB 2018-19</vt:lpstr>
      <vt:lpstr>STUDENTS PROGRESSION TOWARDS JOB 2019-20</vt:lpstr>
      <vt:lpstr>STUDENTS PROGRESSION TOWARDS JOB 2021-22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Years Report On Student Progression To Job </dc:title>
  <dc:creator>Soma Saha</dc:creator>
  <cp:lastModifiedBy>Soma Saha</cp:lastModifiedBy>
  <cp:revision>1</cp:revision>
  <dcterms:created xsi:type="dcterms:W3CDTF">2023-09-27T15:43:00Z</dcterms:created>
  <dcterms:modified xsi:type="dcterms:W3CDTF">2023-09-27T15:46:24Z</dcterms:modified>
</cp:coreProperties>
</file>