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77" r:id="rId2"/>
    <p:sldId id="349" r:id="rId3"/>
    <p:sldId id="351" r:id="rId4"/>
    <p:sldId id="352" r:id="rId5"/>
    <p:sldId id="353" r:id="rId6"/>
    <p:sldId id="354" r:id="rId7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6" d="100"/>
          <a:sy n="66" d="100"/>
        </p:scale>
        <p:origin x="66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195960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645361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126820813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476000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66409498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924874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03868234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883742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5485662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811377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068030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234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40576790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96739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622744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3533258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41A22C-AB9F-4A5E-B3F2-6222008FFF28}" type="datetimeFigureOut">
              <a:rPr lang="en-IN" smtClean="0"/>
              <a:t>24-09-2023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BDC86F23-0A6A-41F9-869F-AEBDECD029A3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1678298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drive.google.com/drive/folders/1a0c1KUGzIEPJeFGRlQn3g6f4khO84c_-?usp=sharing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ECD1C52-0686-13CA-8828-CAFA2E7D68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77333" y="2160589"/>
            <a:ext cx="11405075" cy="388077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IN" sz="3200" b="1" dirty="0">
                <a:highlight>
                  <a:srgbClr val="FFFF00"/>
                </a:highlight>
              </a:rPr>
              <a:t>FIVE YEARS REPORT</a:t>
            </a:r>
          </a:p>
          <a:p>
            <a:pPr marL="0" indent="0" algn="ctr">
              <a:buNone/>
            </a:pPr>
            <a:r>
              <a:rPr lang="en-IN" sz="3200" b="1" dirty="0">
                <a:highlight>
                  <a:srgbClr val="FFFF00"/>
                </a:highlight>
              </a:rPr>
              <a:t> ON</a:t>
            </a:r>
          </a:p>
          <a:p>
            <a:pPr marL="0" indent="0" algn="ctr">
              <a:buNone/>
            </a:pPr>
            <a:r>
              <a:rPr lang="en-IN" sz="3200" b="1" dirty="0">
                <a:highlight>
                  <a:srgbClr val="FFFF00"/>
                </a:highlight>
              </a:rPr>
              <a:t>STUDENTS PROGRESSION TOWARDS HIGHER EDUCATION</a:t>
            </a:r>
          </a:p>
        </p:txBody>
      </p:sp>
    </p:spTree>
    <p:extLst>
      <p:ext uri="{BB962C8B-B14F-4D97-AF65-F5344CB8AC3E}">
        <p14:creationId xmlns:p14="http://schemas.microsoft.com/office/powerpoint/2010/main" val="2718304198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63C5BC-709A-2EE1-025A-DA52C70DF1B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273432" cy="646323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STUDENTS PROGRESSION TOWARDS HIGHER EDUCATION 2017-18</a:t>
            </a:r>
          </a:p>
        </p:txBody>
      </p:sp>
      <p:graphicFrame>
        <p:nvGraphicFramePr>
          <p:cNvPr id="4" name="Content Placeholder 3">
            <a:extLst>
              <a:ext uri="{FF2B5EF4-FFF2-40B4-BE49-F238E27FC236}">
                <a16:creationId xmlns:a16="http://schemas.microsoft.com/office/drawing/2014/main" id="{F10BC3F1-3A34-F06B-5DA0-E11925D14CC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3096902"/>
              </p:ext>
            </p:extLst>
          </p:nvPr>
        </p:nvGraphicFramePr>
        <p:xfrm>
          <a:off x="695506" y="1070667"/>
          <a:ext cx="10499074" cy="4322799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2538999">
                  <a:extLst>
                    <a:ext uri="{9D8B030D-6E8A-4147-A177-3AD203B41FA5}">
                      <a16:colId xmlns:a16="http://schemas.microsoft.com/office/drawing/2014/main" val="347384227"/>
                    </a:ext>
                  </a:extLst>
                </a:gridCol>
                <a:gridCol w="1551800">
                  <a:extLst>
                    <a:ext uri="{9D8B030D-6E8A-4147-A177-3AD203B41FA5}">
                      <a16:colId xmlns:a16="http://schemas.microsoft.com/office/drawing/2014/main" val="2549502056"/>
                    </a:ext>
                  </a:extLst>
                </a:gridCol>
                <a:gridCol w="2475383">
                  <a:extLst>
                    <a:ext uri="{9D8B030D-6E8A-4147-A177-3AD203B41FA5}">
                      <a16:colId xmlns:a16="http://schemas.microsoft.com/office/drawing/2014/main" val="823257031"/>
                    </a:ext>
                  </a:extLst>
                </a:gridCol>
                <a:gridCol w="2339059">
                  <a:extLst>
                    <a:ext uri="{9D8B030D-6E8A-4147-A177-3AD203B41FA5}">
                      <a16:colId xmlns:a16="http://schemas.microsoft.com/office/drawing/2014/main" val="3720754846"/>
                    </a:ext>
                  </a:extLst>
                </a:gridCol>
                <a:gridCol w="1593833">
                  <a:extLst>
                    <a:ext uri="{9D8B030D-6E8A-4147-A177-3AD203B41FA5}">
                      <a16:colId xmlns:a16="http://schemas.microsoft.com/office/drawing/2014/main" val="183473882"/>
                    </a:ext>
                  </a:extLst>
                </a:gridCol>
              </a:tblGrid>
              <a:tr h="49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Name of the Student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No. of Students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Name of the Institution Joined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Name of the course Admitted to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Degree offered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extLst>
                  <a:ext uri="{0D108BD9-81ED-4DB2-BD59-A6C34878D82A}">
                    <a16:rowId xmlns:a16="http://schemas.microsoft.com/office/drawing/2014/main" val="2251421444"/>
                  </a:ext>
                </a:extLst>
              </a:tr>
              <a:tr h="49295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1.Upasana Pal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West Bengal State University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M.Sc. in Food and Nutrition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M.Sc.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extLst>
                  <a:ext uri="{0D108BD9-81ED-4DB2-BD59-A6C34878D82A}">
                    <a16:rowId xmlns:a16="http://schemas.microsoft.com/office/drawing/2014/main" val="1610721748"/>
                  </a:ext>
                </a:extLst>
              </a:tr>
              <a:tr h="2458060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Urmi Dhar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Soma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Bairi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02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Barrackpore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Rastraguru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</a:t>
                      </a:r>
                      <a:r>
                        <a:rPr lang="en-US" sz="1600" dirty="0" err="1">
                          <a:solidFill>
                            <a:schemeClr val="tx1"/>
                          </a:solidFill>
                          <a:effectLst/>
                        </a:rPr>
                        <a:t>Surendranath</a:t>
                      </a: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 College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M.Sc. in Food and Nutrition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M.Sc.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extLst>
                  <a:ext uri="{0D108BD9-81ED-4DB2-BD59-A6C34878D82A}">
                    <a16:rowId xmlns:a16="http://schemas.microsoft.com/office/drawing/2014/main" val="607708354"/>
                  </a:ext>
                </a:extLst>
              </a:tr>
              <a:tr h="776095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1.Supali Paul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01</a:t>
                      </a:r>
                    </a:p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>
                          <a:solidFill>
                            <a:schemeClr val="tx1"/>
                          </a:solidFill>
                          <a:effectLst/>
                        </a:rPr>
                        <a:t>KPC Medical College and Hospital (Under IGNU)</a:t>
                      </a:r>
                      <a:endParaRPr lang="en-IN" sz="160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M.Sc. in Dietetics and Food Service Management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  <a:spcAft>
                          <a:spcPts val="1000"/>
                        </a:spcAft>
                      </a:pPr>
                      <a:r>
                        <a:rPr lang="en-US" sz="1600" dirty="0">
                          <a:solidFill>
                            <a:schemeClr val="tx1"/>
                          </a:solidFill>
                          <a:effectLst/>
                        </a:rPr>
                        <a:t>M.Sc.</a:t>
                      </a:r>
                      <a:endParaRPr lang="en-IN" sz="16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4376" marR="54376" marT="0" marB="0"/>
                </a:tc>
                <a:extLst>
                  <a:ext uri="{0D108BD9-81ED-4DB2-BD59-A6C34878D82A}">
                    <a16:rowId xmlns:a16="http://schemas.microsoft.com/office/drawing/2014/main" val="3816134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67650317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38E491-5AD4-8814-8E30-576BDE523D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273432" cy="1320800"/>
          </a:xfrm>
        </p:spPr>
        <p:txBody>
          <a:bodyPr>
            <a:normAutofit/>
          </a:bodyPr>
          <a:lstStyle/>
          <a:p>
            <a:pPr algn="ctr"/>
            <a:r>
              <a:rPr lang="en-IN" sz="2000" b="1" dirty="0">
                <a:solidFill>
                  <a:srgbClr val="FF0000"/>
                </a:solidFill>
              </a:rPr>
              <a:t>STUDENTS PROGRESSION TOWARDS HIGHER EDUCATION 2018-19</a:t>
            </a:r>
            <a:endParaRPr lang="en-IN" sz="20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6C0D41C-5835-7C61-E966-C41D67C3362D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59455842"/>
              </p:ext>
            </p:extLst>
          </p:nvPr>
        </p:nvGraphicFramePr>
        <p:xfrm>
          <a:off x="1169356" y="1513459"/>
          <a:ext cx="9677401" cy="4241215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333625">
                  <a:extLst>
                    <a:ext uri="{9D8B030D-6E8A-4147-A177-3AD203B41FA5}">
                      <a16:colId xmlns:a16="http://schemas.microsoft.com/office/drawing/2014/main" val="4258067807"/>
                    </a:ext>
                  </a:extLst>
                </a:gridCol>
                <a:gridCol w="1437217">
                  <a:extLst>
                    <a:ext uri="{9D8B030D-6E8A-4147-A177-3AD203B41FA5}">
                      <a16:colId xmlns:a16="http://schemas.microsoft.com/office/drawing/2014/main" val="1568290706"/>
                    </a:ext>
                  </a:extLst>
                </a:gridCol>
                <a:gridCol w="2282825">
                  <a:extLst>
                    <a:ext uri="{9D8B030D-6E8A-4147-A177-3AD203B41FA5}">
                      <a16:colId xmlns:a16="http://schemas.microsoft.com/office/drawing/2014/main" val="1632129116"/>
                    </a:ext>
                  </a:extLst>
                </a:gridCol>
                <a:gridCol w="2154767">
                  <a:extLst>
                    <a:ext uri="{9D8B030D-6E8A-4147-A177-3AD203B41FA5}">
                      <a16:colId xmlns:a16="http://schemas.microsoft.com/office/drawing/2014/main" val="1207734940"/>
                    </a:ext>
                  </a:extLst>
                </a:gridCol>
                <a:gridCol w="1468967">
                  <a:extLst>
                    <a:ext uri="{9D8B030D-6E8A-4147-A177-3AD203B41FA5}">
                      <a16:colId xmlns:a16="http://schemas.microsoft.com/office/drawing/2014/main" val="2605033552"/>
                    </a:ext>
                  </a:extLst>
                </a:gridCol>
              </a:tblGrid>
              <a:tr h="81658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b="1" dirty="0">
                          <a:effectLst/>
                        </a:rPr>
                        <a:t>Name of the Student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</a:rPr>
                        <a:t>No. of Students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Name of the Institution Joined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b="1">
                          <a:effectLst/>
                        </a:rPr>
                        <a:t>Name of the course Admitted to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b="1">
                          <a:effectLst/>
                        </a:rPr>
                        <a:t>Degree offered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872877863"/>
                  </a:ext>
                </a:extLst>
              </a:tr>
              <a:tr h="2267338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1.Chaitee Das</a:t>
                      </a:r>
                      <a:endParaRPr lang="en-IN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2.Sarika Yasmin</a:t>
                      </a:r>
                      <a:endParaRPr lang="en-IN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3.Anushree Chanda</a:t>
                      </a:r>
                      <a:endParaRPr lang="en-IN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4.Apurba Roy</a:t>
                      </a:r>
                      <a:endParaRPr lang="en-IN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5.Sayanti Bose</a:t>
                      </a:r>
                      <a:endParaRPr lang="en-IN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6.Poulami Mondal</a:t>
                      </a:r>
                      <a:endParaRPr lang="en-IN" sz="18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18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06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Barrackpore Rastraguru Surendranath College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>
                          <a:effectLst/>
                        </a:rPr>
                        <a:t>M.Sc. in Food and Nutrition</a:t>
                      </a:r>
                      <a:endParaRPr lang="en-US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M.Sc.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15553864"/>
                  </a:ext>
                </a:extLst>
              </a:tr>
              <a:tr h="105947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solidFill>
                            <a:srgbClr val="000000"/>
                          </a:solidFill>
                          <a:effectLst/>
                        </a:rPr>
                        <a:t>1.Puja Patra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01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>
                          <a:effectLst/>
                        </a:rPr>
                        <a:t>Vidyasagar University</a:t>
                      </a:r>
                      <a:endParaRPr lang="en-IN" sz="18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</a:rPr>
                        <a:t>M.Sc. in Community Nutrition</a:t>
                      </a:r>
                      <a:endParaRPr lang="en-US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IN" sz="2000" dirty="0">
                          <a:effectLst/>
                        </a:rPr>
                        <a:t>M.Sc.</a:t>
                      </a:r>
                      <a:endParaRPr lang="en-IN" sz="18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244743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5930956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8E4C92-DCD8-F3D4-50AA-D34C22BC94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4" y="609600"/>
            <a:ext cx="10416652" cy="1320800"/>
          </a:xfrm>
        </p:spPr>
        <p:txBody>
          <a:bodyPr>
            <a:normAutofit/>
          </a:bodyPr>
          <a:lstStyle/>
          <a:p>
            <a:pPr algn="ctr"/>
            <a:r>
              <a:rPr lang="en-IN" sz="2400" b="1" dirty="0">
                <a:solidFill>
                  <a:srgbClr val="FF0000"/>
                </a:solidFill>
              </a:rPr>
              <a:t>STUDENTS PROGRESSION TOWARDS HIGHER EDUCATION 2019-20</a:t>
            </a:r>
            <a:endParaRPr lang="en-IN" sz="24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7D3D3C5B-3F9F-6131-124A-E1A2E8B07AC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83270547"/>
              </p:ext>
            </p:extLst>
          </p:nvPr>
        </p:nvGraphicFramePr>
        <p:xfrm>
          <a:off x="903513" y="1540041"/>
          <a:ext cx="10570029" cy="4452014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556157">
                  <a:extLst>
                    <a:ext uri="{9D8B030D-6E8A-4147-A177-3AD203B41FA5}">
                      <a16:colId xmlns:a16="http://schemas.microsoft.com/office/drawing/2014/main" val="1062533128"/>
                    </a:ext>
                  </a:extLst>
                </a:gridCol>
                <a:gridCol w="1562286">
                  <a:extLst>
                    <a:ext uri="{9D8B030D-6E8A-4147-A177-3AD203B41FA5}">
                      <a16:colId xmlns:a16="http://schemas.microsoft.com/office/drawing/2014/main" val="2059339290"/>
                    </a:ext>
                  </a:extLst>
                </a:gridCol>
                <a:gridCol w="2492112">
                  <a:extLst>
                    <a:ext uri="{9D8B030D-6E8A-4147-A177-3AD203B41FA5}">
                      <a16:colId xmlns:a16="http://schemas.microsoft.com/office/drawing/2014/main" val="1134567505"/>
                    </a:ext>
                  </a:extLst>
                </a:gridCol>
                <a:gridCol w="2354869">
                  <a:extLst>
                    <a:ext uri="{9D8B030D-6E8A-4147-A177-3AD203B41FA5}">
                      <a16:colId xmlns:a16="http://schemas.microsoft.com/office/drawing/2014/main" val="3555535819"/>
                    </a:ext>
                  </a:extLst>
                </a:gridCol>
                <a:gridCol w="1604605">
                  <a:extLst>
                    <a:ext uri="{9D8B030D-6E8A-4147-A177-3AD203B41FA5}">
                      <a16:colId xmlns:a16="http://schemas.microsoft.com/office/drawing/2014/main" val="411810826"/>
                    </a:ext>
                  </a:extLst>
                </a:gridCol>
              </a:tblGrid>
              <a:tr h="53867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 dirty="0">
                          <a:effectLst/>
                        </a:rPr>
                        <a:t>Name of the Student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>
                          <a:effectLst/>
                        </a:rPr>
                        <a:t>No. of Students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Name of the Institution Joined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800" b="1">
                          <a:effectLst/>
                        </a:rPr>
                        <a:t>Name of the course Admitted to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800" b="1">
                          <a:effectLst/>
                        </a:rPr>
                        <a:t>Degree offered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1964631523"/>
                  </a:ext>
                </a:extLst>
              </a:tr>
              <a:tr h="478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1. Sushmita Roy</a:t>
                      </a:r>
                      <a:endParaRPr lang="en-IN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2. Sayoni Das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02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West Bengal State University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</a:rPr>
                        <a:t>M.Sc. in Food and Nutrition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M.Sc.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1773870929"/>
                  </a:ext>
                </a:extLst>
              </a:tr>
              <a:tr h="478823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1. Prajna Das</a:t>
                      </a:r>
                      <a:endParaRPr lang="en-IN" sz="1600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01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Swami Vivekananda University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M.Sc. in Food and Nutrition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M.Sc.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1310292970"/>
                  </a:ext>
                </a:extLst>
              </a:tr>
              <a:tr h="957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1. Manashi Das</a:t>
                      </a:r>
                      <a:endParaRPr lang="en-IN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01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Barrackpore Rastraguru Surendranath College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M.Sc. in Food and Nutrition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M.Sc.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1907417626"/>
                  </a:ext>
                </a:extLst>
              </a:tr>
              <a:tr h="732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1. Arafin Mullick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01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KPC Medical College and Hospital (Under IGNOU)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M.Sc. in Dietetics and Food Service Management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M.Sc.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4044957711"/>
                  </a:ext>
                </a:extLst>
              </a:tr>
              <a:tr h="73248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1.Tiyasha Ghosh</a:t>
                      </a:r>
                      <a:endParaRPr lang="en-IN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2. Reshmi Roy Sharma</a:t>
                      </a:r>
                      <a:endParaRPr lang="en-IN" sz="160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3. Saheli Bhowmick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03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Vidyasagar University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rgbClr val="000000"/>
                          </a:solidFill>
                          <a:effectLst/>
                        </a:rPr>
                        <a:t>M.Sc. in Community Nutrition</a:t>
                      </a:r>
                      <a:endParaRPr lang="en-US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M.Sc.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658301078"/>
                  </a:ext>
                </a:extLst>
              </a:tr>
              <a:tr h="478823">
                <a:tc>
                  <a:txBody>
                    <a:bodyPr/>
                    <a:lstStyle/>
                    <a:p>
                      <a:pPr marL="228600"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1.</a:t>
                      </a:r>
                      <a:r>
                        <a:rPr lang="en-IN" sz="1100">
                          <a:solidFill>
                            <a:srgbClr val="000000"/>
                          </a:solidFill>
                          <a:effectLst/>
                        </a:rPr>
                        <a:t>     </a:t>
                      </a: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Ipsita Sarkar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>
                          <a:solidFill>
                            <a:srgbClr val="000000"/>
                          </a:solidFill>
                          <a:effectLst/>
                        </a:rPr>
                        <a:t>01</a:t>
                      </a:r>
                      <a:endParaRPr lang="en-IN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>
                          <a:solidFill>
                            <a:srgbClr val="000000"/>
                          </a:solidFill>
                          <a:effectLst/>
                        </a:rPr>
                        <a:t>Maulana Abul Kalam Azad University of Technology</a:t>
                      </a:r>
                      <a:endParaRPr lang="en-US" sz="160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M.Sc. in Dietetics and Nutrition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dirty="0">
                          <a:solidFill>
                            <a:srgbClr val="000000"/>
                          </a:solidFill>
                          <a:effectLst/>
                        </a:rPr>
                        <a:t>M.Sc.</a:t>
                      </a:r>
                      <a:endParaRPr lang="en-IN" sz="1600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51926" marR="51926" marT="0" marB="0"/>
                </a:tc>
                <a:extLst>
                  <a:ext uri="{0D108BD9-81ED-4DB2-BD59-A6C34878D82A}">
                    <a16:rowId xmlns:a16="http://schemas.microsoft.com/office/drawing/2014/main" val="113163522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2688162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18117F0-1163-C5C6-3ED4-E2488D78FDA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77333" y="261257"/>
            <a:ext cx="10926837" cy="1669143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solidFill>
                  <a:srgbClr val="FF0000"/>
                </a:solidFill>
              </a:rPr>
              <a:t>STUDENTS PROGRESSION TOWARDS HIGHER EDUCATION 2020-21</a:t>
            </a:r>
            <a:endParaRPr lang="en-IN" sz="2800" dirty="0"/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5AAAAAC5-924C-7CF7-9D3F-1E3E3B49E6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53244745"/>
              </p:ext>
            </p:extLst>
          </p:nvPr>
        </p:nvGraphicFramePr>
        <p:xfrm>
          <a:off x="859972" y="1405288"/>
          <a:ext cx="10180205" cy="4786536"/>
        </p:xfrm>
        <a:graphic>
          <a:graphicData uri="http://schemas.openxmlformats.org/drawingml/2006/table">
            <a:tbl>
              <a:tblPr>
                <a:tableStyleId>{BC89EF96-8CEA-46FF-86C4-4CE0E7609802}</a:tableStyleId>
              </a:tblPr>
              <a:tblGrid>
                <a:gridCol w="2460438">
                  <a:extLst>
                    <a:ext uri="{9D8B030D-6E8A-4147-A177-3AD203B41FA5}">
                      <a16:colId xmlns:a16="http://schemas.microsoft.com/office/drawing/2014/main" val="2244037135"/>
                    </a:ext>
                  </a:extLst>
                </a:gridCol>
                <a:gridCol w="1510776">
                  <a:extLst>
                    <a:ext uri="{9D8B030D-6E8A-4147-A177-3AD203B41FA5}">
                      <a16:colId xmlns:a16="http://schemas.microsoft.com/office/drawing/2014/main" val="1929952194"/>
                    </a:ext>
                  </a:extLst>
                </a:gridCol>
                <a:gridCol w="2398093">
                  <a:extLst>
                    <a:ext uri="{9D8B030D-6E8A-4147-A177-3AD203B41FA5}">
                      <a16:colId xmlns:a16="http://schemas.microsoft.com/office/drawing/2014/main" val="248005284"/>
                    </a:ext>
                  </a:extLst>
                </a:gridCol>
                <a:gridCol w="2267834">
                  <a:extLst>
                    <a:ext uri="{9D8B030D-6E8A-4147-A177-3AD203B41FA5}">
                      <a16:colId xmlns:a16="http://schemas.microsoft.com/office/drawing/2014/main" val="653953638"/>
                    </a:ext>
                  </a:extLst>
                </a:gridCol>
                <a:gridCol w="1543064">
                  <a:extLst>
                    <a:ext uri="{9D8B030D-6E8A-4147-A177-3AD203B41FA5}">
                      <a16:colId xmlns:a16="http://schemas.microsoft.com/office/drawing/2014/main" val="1704126131"/>
                    </a:ext>
                  </a:extLst>
                </a:gridCol>
              </a:tblGrid>
              <a:tr h="46588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Name of the Student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No. of Students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Name of the Institution Joined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600" b="1" dirty="0">
                          <a:effectLst/>
                        </a:rPr>
                        <a:t>Name of the course Admitted to</a:t>
                      </a:r>
                      <a:endParaRPr lang="en-US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600" b="1" dirty="0">
                          <a:effectLst/>
                        </a:rPr>
                        <a:t>Degree offered</a:t>
                      </a:r>
                      <a:endParaRPr lang="en-IN" sz="16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extLst>
                  <a:ext uri="{0D108BD9-81ED-4DB2-BD59-A6C34878D82A}">
                    <a16:rowId xmlns:a16="http://schemas.microsoft.com/office/drawing/2014/main" val="3409555807"/>
                  </a:ext>
                </a:extLst>
              </a:tr>
              <a:tr h="3960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</a:rPr>
                        <a:t>1.Amrita Banerjee</a:t>
                      </a:r>
                      <a:endParaRPr lang="en-US" sz="12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solidFill>
                            <a:srgbClr val="000000"/>
                          </a:solidFill>
                          <a:effectLst/>
                        </a:rPr>
                        <a:t>2.Shelly Mondal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02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West Bengal State University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M.Sc. in Food and Nutrition</a:t>
                      </a:r>
                      <a:endParaRPr lang="en-US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M.Sc.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extLst>
                  <a:ext uri="{0D108BD9-81ED-4DB2-BD59-A6C34878D82A}">
                    <a16:rowId xmlns:a16="http://schemas.microsoft.com/office/drawing/2014/main" val="557809119"/>
                  </a:ext>
                </a:extLst>
              </a:tr>
              <a:tr h="586419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1.Soma Bhattacharjee</a:t>
                      </a:r>
                      <a:endParaRPr lang="en-IN" sz="12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2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03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Swami Vivekananda University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M.Sc. in Food and Nutrition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M.Sc.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extLst>
                  <a:ext uri="{0D108BD9-81ED-4DB2-BD59-A6C34878D82A}">
                    <a16:rowId xmlns:a16="http://schemas.microsoft.com/office/drawing/2014/main" val="1157628034"/>
                  </a:ext>
                </a:extLst>
              </a:tr>
              <a:tr h="1921756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1.Sreyashi Saha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2.Suditi Manna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3.Bisakha Adak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4.Brototi Chandra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5.Sriparna Sikdar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6.Prakriti Biswas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7.Kajal Shaw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8.Biyas Majumdar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9.Nabanita Rakshit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10.Pritha Ghosh</a:t>
                      </a:r>
                      <a:endParaRPr lang="en-IN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 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13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Barrackpore </a:t>
                      </a:r>
                      <a:r>
                        <a:rPr lang="en-IN" sz="1200" b="1" dirty="0" err="1">
                          <a:effectLst/>
                        </a:rPr>
                        <a:t>Rastraguru</a:t>
                      </a:r>
                      <a:r>
                        <a:rPr lang="en-IN" sz="1200" b="1" dirty="0">
                          <a:effectLst/>
                        </a:rPr>
                        <a:t> </a:t>
                      </a:r>
                      <a:r>
                        <a:rPr lang="en-IN" sz="1200" b="1" dirty="0" err="1">
                          <a:effectLst/>
                        </a:rPr>
                        <a:t>Surendranath</a:t>
                      </a:r>
                      <a:r>
                        <a:rPr lang="en-IN" sz="1200" b="1" dirty="0">
                          <a:effectLst/>
                        </a:rPr>
                        <a:t> College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M.Sc. in Food and Nutrition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M.Sc.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extLst>
                  <a:ext uri="{0D108BD9-81ED-4DB2-BD59-A6C34878D82A}">
                    <a16:rowId xmlns:a16="http://schemas.microsoft.com/office/drawing/2014/main" val="1280427943"/>
                  </a:ext>
                </a:extLst>
              </a:tr>
              <a:tr h="65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</a:rPr>
                        <a:t>1.Tania Das</a:t>
                      </a:r>
                      <a:endParaRPr lang="pt-BR" sz="12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pt-BR" sz="1200" b="1">
                          <a:solidFill>
                            <a:srgbClr val="000000"/>
                          </a:solidFill>
                          <a:effectLst/>
                        </a:rPr>
                        <a:t>2.Priyanka Ghosh</a:t>
                      </a:r>
                      <a:endParaRPr lang="pt-BR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02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Rani </a:t>
                      </a:r>
                      <a:r>
                        <a:rPr lang="en-IN" sz="1200" b="1" dirty="0" err="1">
                          <a:effectLst/>
                        </a:rPr>
                        <a:t>Rashmoni</a:t>
                      </a:r>
                      <a:r>
                        <a:rPr lang="en-IN" sz="1200" b="1" dirty="0">
                          <a:effectLst/>
                        </a:rPr>
                        <a:t> Green University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M.Sc. in Food and Nutrition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M.Sc.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extLst>
                  <a:ext uri="{0D108BD9-81ED-4DB2-BD59-A6C34878D82A}">
                    <a16:rowId xmlns:a16="http://schemas.microsoft.com/office/drawing/2014/main" val="88585389"/>
                  </a:ext>
                </a:extLst>
              </a:tr>
              <a:tr h="652351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1.Isha Panja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01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Sarada Ma Girls’ College</a:t>
                      </a:r>
                      <a:endParaRPr lang="en-IN" sz="12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M.Sc. in Food and Nutrition</a:t>
                      </a:r>
                      <a:endParaRPr lang="en-US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M.Sc.</a:t>
                      </a:r>
                      <a:endParaRPr lang="en-IN" sz="12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6921" marR="46921" marT="0" marB="0" anchor="ctr"/>
                </a:tc>
                <a:extLst>
                  <a:ext uri="{0D108BD9-81ED-4DB2-BD59-A6C34878D82A}">
                    <a16:rowId xmlns:a16="http://schemas.microsoft.com/office/drawing/2014/main" val="225046183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52294001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35844BD-3162-6E16-652A-8FC75D7456B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26571" y="609600"/>
            <a:ext cx="10896599" cy="1320800"/>
          </a:xfrm>
        </p:spPr>
        <p:txBody>
          <a:bodyPr>
            <a:normAutofit/>
          </a:bodyPr>
          <a:lstStyle/>
          <a:p>
            <a:pPr algn="ctr"/>
            <a:r>
              <a:rPr lang="en-IN" sz="2800" b="1" dirty="0">
                <a:solidFill>
                  <a:schemeClr val="tx1"/>
                </a:solidFill>
              </a:rPr>
              <a:t>STUDENTS PROGRESSION TOWARDS HIGHER EDUCATION 2021-22</a:t>
            </a:r>
            <a:endParaRPr lang="en-IN" sz="2800" dirty="0">
              <a:solidFill>
                <a:schemeClr val="tx1"/>
              </a:solidFill>
            </a:endParaRPr>
          </a:p>
        </p:txBody>
      </p:sp>
      <p:graphicFrame>
        <p:nvGraphicFramePr>
          <p:cNvPr id="6" name="Content Placeholder 5">
            <a:extLst>
              <a:ext uri="{FF2B5EF4-FFF2-40B4-BE49-F238E27FC236}">
                <a16:creationId xmlns:a16="http://schemas.microsoft.com/office/drawing/2014/main" id="{197EDA5B-84E9-2AFB-0D14-CEE618F858A5}"/>
              </a:ext>
            </a:extLst>
          </p:cNvPr>
          <p:cNvGraphicFramePr>
            <a:graphicFrameLocks noGrp="1"/>
          </p:cNvGraphicFramePr>
          <p:nvPr>
            <p:ph idx="1"/>
          </p:nvPr>
        </p:nvGraphicFramePr>
        <p:xfrm>
          <a:off x="859970" y="1197430"/>
          <a:ext cx="10330543" cy="4996543"/>
        </p:xfrm>
        <a:graphic>
          <a:graphicData uri="http://schemas.openxmlformats.org/drawingml/2006/table">
            <a:tbl>
              <a:tblPr>
                <a:tableStyleId>{69CF1AB2-1976-4502-BF36-3FF5EA218861}</a:tableStyleId>
              </a:tblPr>
              <a:tblGrid>
                <a:gridCol w="2498242">
                  <a:extLst>
                    <a:ext uri="{9D8B030D-6E8A-4147-A177-3AD203B41FA5}">
                      <a16:colId xmlns:a16="http://schemas.microsoft.com/office/drawing/2014/main" val="940312850"/>
                    </a:ext>
                  </a:extLst>
                </a:gridCol>
                <a:gridCol w="1526891">
                  <a:extLst>
                    <a:ext uri="{9D8B030D-6E8A-4147-A177-3AD203B41FA5}">
                      <a16:colId xmlns:a16="http://schemas.microsoft.com/office/drawing/2014/main" val="1961503993"/>
                    </a:ext>
                  </a:extLst>
                </a:gridCol>
                <a:gridCol w="2435648">
                  <a:extLst>
                    <a:ext uri="{9D8B030D-6E8A-4147-A177-3AD203B41FA5}">
                      <a16:colId xmlns:a16="http://schemas.microsoft.com/office/drawing/2014/main" val="3884570146"/>
                    </a:ext>
                  </a:extLst>
                </a:gridCol>
                <a:gridCol w="2301515">
                  <a:extLst>
                    <a:ext uri="{9D8B030D-6E8A-4147-A177-3AD203B41FA5}">
                      <a16:colId xmlns:a16="http://schemas.microsoft.com/office/drawing/2014/main" val="3901010661"/>
                    </a:ext>
                  </a:extLst>
                </a:gridCol>
                <a:gridCol w="1568247">
                  <a:extLst>
                    <a:ext uri="{9D8B030D-6E8A-4147-A177-3AD203B41FA5}">
                      <a16:colId xmlns:a16="http://schemas.microsoft.com/office/drawing/2014/main" val="3497260688"/>
                    </a:ext>
                  </a:extLst>
                </a:gridCol>
              </a:tblGrid>
              <a:tr h="42121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Name of the Student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No. of Students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Name of the Institution Joined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Name of the course Admitted to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Degree offered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extLst>
                  <a:ext uri="{0D108BD9-81ED-4DB2-BD59-A6C34878D82A}">
                    <a16:rowId xmlns:a16="http://schemas.microsoft.com/office/drawing/2014/main" val="225736924"/>
                  </a:ext>
                </a:extLst>
              </a:tr>
              <a:tr h="1474252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1</a:t>
                      </a: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.Priti Saha</a:t>
                      </a:r>
                      <a:endParaRPr lang="en-IN" sz="11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2.Tripti Kumar</a:t>
                      </a:r>
                      <a:endParaRPr lang="en-IN" sz="11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3.Poulami Ganguly</a:t>
                      </a:r>
                      <a:endParaRPr lang="en-IN" sz="11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4.Medhashree </a:t>
                      </a:r>
                      <a:r>
                        <a:rPr lang="en-IN" sz="1200" b="1" dirty="0" err="1">
                          <a:solidFill>
                            <a:srgbClr val="000000"/>
                          </a:solidFill>
                          <a:effectLst/>
                        </a:rPr>
                        <a:t>Naskar</a:t>
                      </a:r>
                      <a:endParaRPr lang="en-IN" sz="11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5.Siba Akhtari</a:t>
                      </a:r>
                      <a:endParaRPr lang="en-IN" sz="11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6.Priti Das</a:t>
                      </a:r>
                      <a:endParaRPr lang="en-IN" sz="1100" b="1" dirty="0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solidFill>
                            <a:srgbClr val="000000"/>
                          </a:solidFill>
                          <a:effectLst/>
                        </a:rPr>
                        <a:t>7.Debjani Paul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07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West Bengal State University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M.Sc. in Food and Nutrition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M.Sc.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extLst>
                  <a:ext uri="{0D108BD9-81ED-4DB2-BD59-A6C34878D82A}">
                    <a16:rowId xmlns:a16="http://schemas.microsoft.com/office/drawing/2014/main" val="829980448"/>
                  </a:ext>
                </a:extLst>
              </a:tr>
              <a:tr h="9841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1.</a:t>
                      </a: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Polami Chattopadhyay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2.Bhagyashree Saha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3.Swati Roy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4.Rishika Mondal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05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Women’s college calcutta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 dirty="0">
                          <a:effectLst/>
                        </a:rPr>
                        <a:t>M.Sc. in Food and Nutrition</a:t>
                      </a:r>
                      <a:endParaRPr lang="en-US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M.Sc.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extLst>
                  <a:ext uri="{0D108BD9-81ED-4DB2-BD59-A6C34878D82A}">
                    <a16:rowId xmlns:a16="http://schemas.microsoft.com/office/drawing/2014/main" val="3015228345"/>
                  </a:ext>
                </a:extLst>
              </a:tr>
              <a:tr h="853277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1.</a:t>
                      </a: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Jui Karmakar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2.Pratyusha Chakraborty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3.Snehashree Das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4.Sharmistha Chakraborty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04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Barrackpore Rastraguru Surendranath College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M.Sc. in Food and Nutrition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M.Sc.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extLst>
                  <a:ext uri="{0D108BD9-81ED-4DB2-BD59-A6C34878D82A}">
                    <a16:rowId xmlns:a16="http://schemas.microsoft.com/office/drawing/2014/main" val="2053937547"/>
                  </a:ext>
                </a:extLst>
              </a:tr>
              <a:tr h="1263644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1.</a:t>
                      </a: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Swagata Mukherjee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2.Sneha Ghosh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3.Trishita Mondal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4.Raneta Pal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5.Payel Bairagi</a:t>
                      </a:r>
                      <a:endParaRPr lang="en-IN" sz="1100" b="1">
                        <a:effectLst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solidFill>
                            <a:srgbClr val="000000"/>
                          </a:solidFill>
                          <a:effectLst/>
                        </a:rPr>
                        <a:t>6.Sukla Purokait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05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>
                          <a:effectLst/>
                        </a:rPr>
                        <a:t>Indira Gandhi National Open University</a:t>
                      </a:r>
                      <a:endParaRPr lang="en-IN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200" b="1">
                          <a:effectLst/>
                        </a:rPr>
                        <a:t>M.Sc. in Dietetics and Food Service Management</a:t>
                      </a:r>
                      <a:endParaRPr lang="en-US" sz="1100" b="1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IN" sz="1200" b="1" dirty="0">
                          <a:effectLst/>
                        </a:rPr>
                        <a:t>M.Sc.</a:t>
                      </a:r>
                      <a:endParaRPr lang="en-IN" sz="1100" b="1" dirty="0"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43680" marR="43680" marT="0" marB="0"/>
                </a:tc>
                <a:extLst>
                  <a:ext uri="{0D108BD9-81ED-4DB2-BD59-A6C34878D82A}">
                    <a16:rowId xmlns:a16="http://schemas.microsoft.com/office/drawing/2014/main" val="1660326798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DBCE36A-A1B8-CCF4-29BF-612FBFFCB014}"/>
              </a:ext>
            </a:extLst>
          </p:cNvPr>
          <p:cNvSpPr txBox="1"/>
          <p:nvPr/>
        </p:nvSpPr>
        <p:spPr>
          <a:xfrm>
            <a:off x="772886" y="6211669"/>
            <a:ext cx="103523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IN" dirty="0">
                <a:hlinkClick r:id="rId2"/>
              </a:rPr>
              <a:t>https://drive.google.com/drive/folders/1a0c1KUGzIEPJeFGRlQn3g6f4khO84c_-?usp=sharing</a:t>
            </a:r>
            <a:endParaRPr lang="en-IN" dirty="0"/>
          </a:p>
          <a:p>
            <a:endParaRPr lang="en-IN" dirty="0"/>
          </a:p>
        </p:txBody>
      </p:sp>
    </p:spTree>
    <p:extLst>
      <p:ext uri="{BB962C8B-B14F-4D97-AF65-F5344CB8AC3E}">
        <p14:creationId xmlns:p14="http://schemas.microsoft.com/office/powerpoint/2010/main" val="3871136545"/>
      </p:ext>
    </p:extLst>
  </p:cSld>
  <p:clrMapOvr>
    <a:masterClrMapping/>
  </p:clrMapOvr>
  <mc:AlternateContent xmlns:mc="http://schemas.openxmlformats.org/markup-compatibility/2006" xmlns:p15="http://schemas.microsoft.com/office/powerpoint/2012/main">
    <mc:Choice Requires="p15">
      <p:transition xmlns:p14="http://schemas.microsoft.com/office/powerpoint/2010/main" spd="slow" p14:dur="1250">
        <p15:prstTrans prst="pageCurlDouble"/>
      </p:transition>
    </mc:Choice>
    <mc:Fallback xmlns=""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11</TotalTime>
  <Words>747</Words>
  <Application>Microsoft Office PowerPoint</Application>
  <PresentationFormat>Widescreen</PresentationFormat>
  <Paragraphs>179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Trebuchet MS</vt:lpstr>
      <vt:lpstr>Wingdings 3</vt:lpstr>
      <vt:lpstr>Facet</vt:lpstr>
      <vt:lpstr>PowerPoint Presentation</vt:lpstr>
      <vt:lpstr>STUDENTS PROGRESSION TOWARDS HIGHER EDUCATION 2017-18</vt:lpstr>
      <vt:lpstr>STUDENTS PROGRESSION TOWARDS HIGHER EDUCATION 2018-19</vt:lpstr>
      <vt:lpstr>STUDENTS PROGRESSION TOWARDS HIGHER EDUCATION 2019-20</vt:lpstr>
      <vt:lpstr>STUDENTS PROGRESSION TOWARDS HIGHER EDUCATION 2020-21</vt:lpstr>
      <vt:lpstr>STUDENTS PROGRESSION TOWARDS HIGHER EDUCATION 2021-22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Soma Saha</dc:creator>
  <cp:lastModifiedBy>Soma Saha</cp:lastModifiedBy>
  <cp:revision>3</cp:revision>
  <dcterms:created xsi:type="dcterms:W3CDTF">2023-09-22T09:19:20Z</dcterms:created>
  <dcterms:modified xsi:type="dcterms:W3CDTF">2023-09-24T15:15:41Z</dcterms:modified>
</cp:coreProperties>
</file>