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389" r:id="rId3"/>
    <p:sldId id="403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46BCB45-2D63-4F2A-92D6-9BD7080C5795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IN"/>
        </a:p>
      </dgm:t>
    </dgm:pt>
    <dgm:pt modelId="{30836265-EA7F-40CF-B9AC-E5F41E021F73}">
      <dgm:prSet phldrT="[Text]" custT="1"/>
      <dgm:spPr>
        <a:ln w="57150"/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in Health Camp during National Nutrition Month 2022</a:t>
          </a:r>
          <a:endParaRPr lang="en-IN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CF33B463-4704-48FA-A5C7-84D36E0A1A4D}" type="parTrans" cxnId="{CB54C087-75C9-4C1C-8130-CE2F94C9E2A4}">
      <dgm:prSet/>
      <dgm:spPr/>
      <dgm:t>
        <a:bodyPr/>
        <a:lstStyle/>
        <a:p>
          <a:endParaRPr lang="en-IN"/>
        </a:p>
      </dgm:t>
    </dgm:pt>
    <dgm:pt modelId="{EAB12DD1-485D-4AA2-B079-2160869379EF}" type="sibTrans" cxnId="{CB54C087-75C9-4C1C-8130-CE2F94C9E2A4}">
      <dgm:prSet/>
      <dgm:spPr/>
      <dgm:t>
        <a:bodyPr/>
        <a:lstStyle/>
        <a:p>
          <a:endParaRPr lang="en-IN"/>
        </a:p>
      </dgm:t>
    </dgm:pt>
    <dgm:pt modelId="{CAF26993-AE02-45CA-BA45-10E22BC1AE08}">
      <dgm:prSet phldrT="[Text]" custT="1"/>
      <dgm:spPr>
        <a:ln w="57150"/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in Science Day Programme 2023</a:t>
          </a:r>
          <a:endParaRPr lang="en-IN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1DEF8F4-E53F-45B0-8F6F-3B184C6E7F6B}" type="parTrans" cxnId="{3C60E791-5218-484A-9C1B-4B222E5372DC}">
      <dgm:prSet/>
      <dgm:spPr/>
      <dgm:t>
        <a:bodyPr/>
        <a:lstStyle/>
        <a:p>
          <a:endParaRPr lang="en-IN"/>
        </a:p>
      </dgm:t>
    </dgm:pt>
    <dgm:pt modelId="{C16B1D0B-D099-4539-90C3-8E3666AB9E1D}" type="sibTrans" cxnId="{3C60E791-5218-484A-9C1B-4B222E5372DC}">
      <dgm:prSet/>
      <dgm:spPr/>
      <dgm:t>
        <a:bodyPr/>
        <a:lstStyle/>
        <a:p>
          <a:endParaRPr lang="en-IN"/>
        </a:p>
      </dgm:t>
    </dgm:pt>
    <dgm:pt modelId="{6A348CE4-DFE1-4437-A72D-4B9902CF8FD3}">
      <dgm:prSet phldrT="[Text]" custT="1"/>
      <dgm:spPr>
        <a:ln w="57150"/>
      </dgm:spPr>
      <dgm:t>
        <a:bodyPr/>
        <a:lstStyle/>
        <a:p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As speaker in Webinar during Pandemic on 1</a:t>
          </a:r>
          <a:r>
            <a:rPr lang="en-US" sz="2000" b="1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</a:t>
          </a:r>
          <a:r>
            <a:rPr lang="en-US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August 2020</a:t>
          </a:r>
          <a:endParaRPr lang="en-IN" sz="2000" b="1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gm:t>
    </dgm:pt>
    <dgm:pt modelId="{96AE694A-0656-4DE5-853B-87EED346E7D9}" type="parTrans" cxnId="{E706D3F7-F010-43CE-B6E2-93DC14232610}">
      <dgm:prSet/>
      <dgm:spPr/>
      <dgm:t>
        <a:bodyPr/>
        <a:lstStyle/>
        <a:p>
          <a:endParaRPr lang="en-IN"/>
        </a:p>
      </dgm:t>
    </dgm:pt>
    <dgm:pt modelId="{2AFD9E88-8B84-441D-BEE8-9066F9A7A1AB}" type="sibTrans" cxnId="{E706D3F7-F010-43CE-B6E2-93DC14232610}">
      <dgm:prSet/>
      <dgm:spPr/>
      <dgm:t>
        <a:bodyPr/>
        <a:lstStyle/>
        <a:p>
          <a:endParaRPr lang="en-IN"/>
        </a:p>
      </dgm:t>
    </dgm:pt>
    <dgm:pt modelId="{CBE1FED8-ABC9-400D-B431-1BFB59F9D2C3}" type="pres">
      <dgm:prSet presAssocID="{846BCB45-2D63-4F2A-92D6-9BD7080C5795}" presName="Name0" presStyleCnt="0">
        <dgm:presLayoutVars>
          <dgm:dir/>
          <dgm:animLvl val="lvl"/>
          <dgm:resizeHandles val="exact"/>
        </dgm:presLayoutVars>
      </dgm:prSet>
      <dgm:spPr/>
    </dgm:pt>
    <dgm:pt modelId="{2E33A27B-4DE2-4356-9D41-8AD0016C8A1A}" type="pres">
      <dgm:prSet presAssocID="{30836265-EA7F-40CF-B9AC-E5F41E021F73}" presName="composite" presStyleCnt="0"/>
      <dgm:spPr/>
    </dgm:pt>
    <dgm:pt modelId="{9B54534A-B940-45CC-B23E-407CE1583562}" type="pres">
      <dgm:prSet presAssocID="{30836265-EA7F-40CF-B9AC-E5F41E021F73}" presName="parTx" presStyleLbl="alignNode1" presStyleIdx="0" presStyleCnt="3" custScaleY="123205" custLinFactX="15007" custLinFactY="-44749" custLinFactNeighborX="100000" custLinFactNeighborY="-100000">
        <dgm:presLayoutVars>
          <dgm:chMax val="0"/>
          <dgm:chPref val="0"/>
          <dgm:bulletEnabled val="1"/>
        </dgm:presLayoutVars>
      </dgm:prSet>
      <dgm:spPr/>
    </dgm:pt>
    <dgm:pt modelId="{3F481543-A1B3-4C82-BA9A-5E6148325533}" type="pres">
      <dgm:prSet presAssocID="{30836265-EA7F-40CF-B9AC-E5F41E021F73}" presName="desTx" presStyleLbl="alignAccFollowNode1" presStyleIdx="0" presStyleCnt="3" custScaleY="85366">
        <dgm:presLayoutVars>
          <dgm:bulletEnabled val="1"/>
        </dgm:presLayoutVars>
      </dgm:prSet>
      <dgm:spPr/>
    </dgm:pt>
    <dgm:pt modelId="{52EC2CEB-D151-449A-BF4C-9E5649585961}" type="pres">
      <dgm:prSet presAssocID="{EAB12DD1-485D-4AA2-B079-2160869379EF}" presName="space" presStyleCnt="0"/>
      <dgm:spPr/>
    </dgm:pt>
    <dgm:pt modelId="{C54DE341-5BCE-4A9C-9CB9-E2C330BB401D}" type="pres">
      <dgm:prSet presAssocID="{CAF26993-AE02-45CA-BA45-10E22BC1AE08}" presName="composite" presStyleCnt="0"/>
      <dgm:spPr/>
    </dgm:pt>
    <dgm:pt modelId="{1147EEB6-8C1E-451F-9FD9-B074FE82AB89}" type="pres">
      <dgm:prSet presAssocID="{CAF26993-AE02-45CA-BA45-10E22BC1AE08}" presName="parTx" presStyleLbl="alignNode1" presStyleIdx="1" presStyleCnt="3" custScaleY="121593" custLinFactX="8561" custLinFactY="-41348" custLinFactNeighborX="100000" custLinFactNeighborY="-100000">
        <dgm:presLayoutVars>
          <dgm:chMax val="0"/>
          <dgm:chPref val="0"/>
          <dgm:bulletEnabled val="1"/>
        </dgm:presLayoutVars>
      </dgm:prSet>
      <dgm:spPr/>
    </dgm:pt>
    <dgm:pt modelId="{F325801D-0C99-40DB-BC1C-6F1917FC3E27}" type="pres">
      <dgm:prSet presAssocID="{CAF26993-AE02-45CA-BA45-10E22BC1AE08}" presName="desTx" presStyleLbl="alignAccFollowNode1" presStyleIdx="1" presStyleCnt="3" custScaleX="77082" custScaleY="39983" custLinFactNeighborX="-4144" custLinFactNeighborY="-30561">
        <dgm:presLayoutVars>
          <dgm:bulletEnabled val="1"/>
        </dgm:presLayoutVars>
      </dgm:prSet>
      <dgm:spPr/>
    </dgm:pt>
    <dgm:pt modelId="{5F25CA7E-2DE9-4925-924B-A060FC5469A8}" type="pres">
      <dgm:prSet presAssocID="{C16B1D0B-D099-4539-90C3-8E3666AB9E1D}" presName="space" presStyleCnt="0"/>
      <dgm:spPr/>
    </dgm:pt>
    <dgm:pt modelId="{532EFE7E-765D-43C1-A8CA-CA1290DE48D8}" type="pres">
      <dgm:prSet presAssocID="{6A348CE4-DFE1-4437-A72D-4B9902CF8FD3}" presName="composite" presStyleCnt="0"/>
      <dgm:spPr/>
    </dgm:pt>
    <dgm:pt modelId="{C0616FE7-88C5-4D52-9A9A-C38FE307518F}" type="pres">
      <dgm:prSet presAssocID="{6A348CE4-DFE1-4437-A72D-4B9902CF8FD3}" presName="parTx" presStyleLbl="alignNode1" presStyleIdx="2" presStyleCnt="3" custScaleX="95065" custScaleY="119055" custLinFactX="-100000" custLinFactY="-47323" custLinFactNeighborX="-132798" custLinFactNeighborY="-100000">
        <dgm:presLayoutVars>
          <dgm:chMax val="0"/>
          <dgm:chPref val="0"/>
          <dgm:bulletEnabled val="1"/>
        </dgm:presLayoutVars>
      </dgm:prSet>
      <dgm:spPr/>
    </dgm:pt>
    <dgm:pt modelId="{581ACA9C-D41D-481C-BA16-BDE2B8B63C17}" type="pres">
      <dgm:prSet presAssocID="{6A348CE4-DFE1-4437-A72D-4B9902CF8FD3}" presName="desTx" presStyleLbl="alignAccFollowNode1" presStyleIdx="2" presStyleCnt="3" custScaleX="76174" custScaleY="59705" custLinFactNeighborX="414" custLinFactNeighborY="-22048">
        <dgm:presLayoutVars>
          <dgm:bulletEnabled val="1"/>
        </dgm:presLayoutVars>
      </dgm:prSet>
      <dgm:spPr/>
    </dgm:pt>
  </dgm:ptLst>
  <dgm:cxnLst>
    <dgm:cxn modelId="{95841D14-2FDC-4620-BF13-114B3AC87241}" type="presOf" srcId="{6A348CE4-DFE1-4437-A72D-4B9902CF8FD3}" destId="{C0616FE7-88C5-4D52-9A9A-C38FE307518F}" srcOrd="0" destOrd="0" presId="urn:microsoft.com/office/officeart/2005/8/layout/hList1"/>
    <dgm:cxn modelId="{69DC4039-7D97-4071-B5D4-19F62C2F79C5}" type="presOf" srcId="{846BCB45-2D63-4F2A-92D6-9BD7080C5795}" destId="{CBE1FED8-ABC9-400D-B431-1BFB59F9D2C3}" srcOrd="0" destOrd="0" presId="urn:microsoft.com/office/officeart/2005/8/layout/hList1"/>
    <dgm:cxn modelId="{9CD1EE3B-F0FA-4C3A-8DC5-C4937580F7D8}" type="presOf" srcId="{30836265-EA7F-40CF-B9AC-E5F41E021F73}" destId="{9B54534A-B940-45CC-B23E-407CE1583562}" srcOrd="0" destOrd="0" presId="urn:microsoft.com/office/officeart/2005/8/layout/hList1"/>
    <dgm:cxn modelId="{CB54C087-75C9-4C1C-8130-CE2F94C9E2A4}" srcId="{846BCB45-2D63-4F2A-92D6-9BD7080C5795}" destId="{30836265-EA7F-40CF-B9AC-E5F41E021F73}" srcOrd="0" destOrd="0" parTransId="{CF33B463-4704-48FA-A5C7-84D36E0A1A4D}" sibTransId="{EAB12DD1-485D-4AA2-B079-2160869379EF}"/>
    <dgm:cxn modelId="{3C60E791-5218-484A-9C1B-4B222E5372DC}" srcId="{846BCB45-2D63-4F2A-92D6-9BD7080C5795}" destId="{CAF26993-AE02-45CA-BA45-10E22BC1AE08}" srcOrd="1" destOrd="0" parTransId="{91DEF8F4-E53F-45B0-8F6F-3B184C6E7F6B}" sibTransId="{C16B1D0B-D099-4539-90C3-8E3666AB9E1D}"/>
    <dgm:cxn modelId="{286117AD-C73C-4B19-9B8C-5A2B6695F802}" type="presOf" srcId="{CAF26993-AE02-45CA-BA45-10E22BC1AE08}" destId="{1147EEB6-8C1E-451F-9FD9-B074FE82AB89}" srcOrd="0" destOrd="0" presId="urn:microsoft.com/office/officeart/2005/8/layout/hList1"/>
    <dgm:cxn modelId="{E706D3F7-F010-43CE-B6E2-93DC14232610}" srcId="{846BCB45-2D63-4F2A-92D6-9BD7080C5795}" destId="{6A348CE4-DFE1-4437-A72D-4B9902CF8FD3}" srcOrd="2" destOrd="0" parTransId="{96AE694A-0656-4DE5-853B-87EED346E7D9}" sibTransId="{2AFD9E88-8B84-441D-BEE8-9066F9A7A1AB}"/>
    <dgm:cxn modelId="{FB3593A6-B5C1-43B8-A0B2-D0970272DFED}" type="presParOf" srcId="{CBE1FED8-ABC9-400D-B431-1BFB59F9D2C3}" destId="{2E33A27B-4DE2-4356-9D41-8AD0016C8A1A}" srcOrd="0" destOrd="0" presId="urn:microsoft.com/office/officeart/2005/8/layout/hList1"/>
    <dgm:cxn modelId="{85FD0DB9-F165-4BF7-A138-87ED0BC66CFC}" type="presParOf" srcId="{2E33A27B-4DE2-4356-9D41-8AD0016C8A1A}" destId="{9B54534A-B940-45CC-B23E-407CE1583562}" srcOrd="0" destOrd="0" presId="urn:microsoft.com/office/officeart/2005/8/layout/hList1"/>
    <dgm:cxn modelId="{F6E04BEB-A087-4940-809C-13CDDBAF7347}" type="presParOf" srcId="{2E33A27B-4DE2-4356-9D41-8AD0016C8A1A}" destId="{3F481543-A1B3-4C82-BA9A-5E6148325533}" srcOrd="1" destOrd="0" presId="urn:microsoft.com/office/officeart/2005/8/layout/hList1"/>
    <dgm:cxn modelId="{3880CEDE-7845-4230-ACE1-7E54A46EFEA8}" type="presParOf" srcId="{CBE1FED8-ABC9-400D-B431-1BFB59F9D2C3}" destId="{52EC2CEB-D151-449A-BF4C-9E5649585961}" srcOrd="1" destOrd="0" presId="urn:microsoft.com/office/officeart/2005/8/layout/hList1"/>
    <dgm:cxn modelId="{94CF4DFF-5888-4ABC-8D39-B72851F04CDB}" type="presParOf" srcId="{CBE1FED8-ABC9-400D-B431-1BFB59F9D2C3}" destId="{C54DE341-5BCE-4A9C-9CB9-E2C330BB401D}" srcOrd="2" destOrd="0" presId="urn:microsoft.com/office/officeart/2005/8/layout/hList1"/>
    <dgm:cxn modelId="{C3799FD2-CE86-41E4-AF2C-DB57E00B9AC6}" type="presParOf" srcId="{C54DE341-5BCE-4A9C-9CB9-E2C330BB401D}" destId="{1147EEB6-8C1E-451F-9FD9-B074FE82AB89}" srcOrd="0" destOrd="0" presId="urn:microsoft.com/office/officeart/2005/8/layout/hList1"/>
    <dgm:cxn modelId="{A258E225-225F-45EC-995D-D3AB21B42D95}" type="presParOf" srcId="{C54DE341-5BCE-4A9C-9CB9-E2C330BB401D}" destId="{F325801D-0C99-40DB-BC1C-6F1917FC3E27}" srcOrd="1" destOrd="0" presId="urn:microsoft.com/office/officeart/2005/8/layout/hList1"/>
    <dgm:cxn modelId="{138CA678-F397-438F-AF5E-4E30C36A0F02}" type="presParOf" srcId="{CBE1FED8-ABC9-400D-B431-1BFB59F9D2C3}" destId="{5F25CA7E-2DE9-4925-924B-A060FC5469A8}" srcOrd="3" destOrd="0" presId="urn:microsoft.com/office/officeart/2005/8/layout/hList1"/>
    <dgm:cxn modelId="{68D405F3-21DE-4796-83BC-8D505E461BC4}" type="presParOf" srcId="{CBE1FED8-ABC9-400D-B431-1BFB59F9D2C3}" destId="{532EFE7E-765D-43C1-A8CA-CA1290DE48D8}" srcOrd="4" destOrd="0" presId="urn:microsoft.com/office/officeart/2005/8/layout/hList1"/>
    <dgm:cxn modelId="{C24E71AB-FF66-4D82-ABE3-02D90A9F7AFB}" type="presParOf" srcId="{532EFE7E-765D-43C1-A8CA-CA1290DE48D8}" destId="{C0616FE7-88C5-4D52-9A9A-C38FE307518F}" srcOrd="0" destOrd="0" presId="urn:microsoft.com/office/officeart/2005/8/layout/hList1"/>
    <dgm:cxn modelId="{F4D5A353-4ADF-4890-938A-A2E7C90092DE}" type="presParOf" srcId="{532EFE7E-765D-43C1-A8CA-CA1290DE48D8}" destId="{581ACA9C-D41D-481C-BA16-BDE2B8B63C17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B54534A-B940-45CC-B23E-407CE1583562}">
      <dsp:nvSpPr>
        <dsp:cNvPr id="0" name=""/>
        <dsp:cNvSpPr/>
      </dsp:nvSpPr>
      <dsp:spPr>
        <a:xfrm>
          <a:off x="3763997" y="110708"/>
          <a:ext cx="3200962" cy="1280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in Health Camp during National Nutrition Month 2022</a:t>
          </a:r>
          <a:endParaRPr lang="en-IN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3763997" y="110708"/>
        <a:ext cx="3200962" cy="1280384"/>
      </dsp:txXfrm>
    </dsp:sp>
    <dsp:sp modelId="{3F481543-A1B3-4C82-BA9A-5E6148325533}">
      <dsp:nvSpPr>
        <dsp:cNvPr id="0" name=""/>
        <dsp:cNvSpPr/>
      </dsp:nvSpPr>
      <dsp:spPr>
        <a:xfrm>
          <a:off x="82667" y="2774799"/>
          <a:ext cx="3200962" cy="71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47EEB6-8C1E-451F-9FD9-B074FE82AB89}">
      <dsp:nvSpPr>
        <dsp:cNvPr id="0" name=""/>
        <dsp:cNvSpPr/>
      </dsp:nvSpPr>
      <dsp:spPr>
        <a:xfrm>
          <a:off x="7155388" y="126578"/>
          <a:ext cx="3200962" cy="12803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in Science Day Programme 2023</a:t>
          </a:r>
          <a:endParaRPr lang="en-IN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7155388" y="126578"/>
        <a:ext cx="3200962" cy="1280384"/>
      </dsp:txXfrm>
    </dsp:sp>
    <dsp:sp modelId="{F325801D-0C99-40DB-BC1C-6F1917FC3E27}">
      <dsp:nvSpPr>
        <dsp:cNvPr id="0" name=""/>
        <dsp:cNvSpPr/>
      </dsp:nvSpPr>
      <dsp:spPr>
        <a:xfrm>
          <a:off x="3912251" y="2781671"/>
          <a:ext cx="1901894" cy="13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0616FE7-88C5-4D52-9A9A-C38FE307518F}">
      <dsp:nvSpPr>
        <dsp:cNvPr id="0" name=""/>
        <dsp:cNvSpPr/>
      </dsp:nvSpPr>
      <dsp:spPr>
        <a:xfrm>
          <a:off x="296830" y="140373"/>
          <a:ext cx="2892822" cy="1217197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57150" cap="rnd" cmpd="sng" algn="ctr">
          <a:solidFill>
            <a:scrgbClr r="0" g="0" b="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2240" tIns="81280" rIns="142240" bIns="8128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Participation As speaker in Webinar during Pandemic on 1</a:t>
          </a:r>
          <a:r>
            <a:rPr lang="en-US" sz="2000" b="1" kern="1200" baseline="300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st</a:t>
          </a:r>
          <a:r>
            <a:rPr lang="en-US" sz="2000" b="1" kern="1200" dirty="0">
              <a:solidFill>
                <a:schemeClr val="tx1"/>
              </a:solidFill>
              <a:latin typeface="Arial" pitchFamily="34" charset="0"/>
              <a:cs typeface="Arial" pitchFamily="34" charset="0"/>
            </a:rPr>
            <a:t> August 2020</a:t>
          </a:r>
          <a:endParaRPr lang="en-IN" sz="2000" b="1" kern="1200" dirty="0">
            <a:solidFill>
              <a:schemeClr val="tx1"/>
            </a:solidFill>
            <a:latin typeface="Arial" pitchFamily="34" charset="0"/>
            <a:cs typeface="Arial" pitchFamily="34" charset="0"/>
          </a:endParaRPr>
        </a:p>
      </dsp:txBody>
      <dsp:txXfrm>
        <a:off x="296830" y="140373"/>
        <a:ext cx="2892822" cy="1217197"/>
      </dsp:txXfrm>
    </dsp:sp>
    <dsp:sp modelId="{581ACA9C-D41D-481C-BA16-BDE2B8B63C17}">
      <dsp:nvSpPr>
        <dsp:cNvPr id="0" name=""/>
        <dsp:cNvSpPr/>
      </dsp:nvSpPr>
      <dsp:spPr>
        <a:xfrm>
          <a:off x="7606344" y="2819441"/>
          <a:ext cx="1857351" cy="2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296617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26580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38125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4837301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87427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65947322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7575869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064215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965644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236989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93850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7638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30367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7399270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94293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8285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D9DB35-7C25-42F2-88CB-BB389CE9283B}" type="datetimeFigureOut">
              <a:rPr lang="en-IN" smtClean="0"/>
              <a:t>03-12-2023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9F3A826-8756-404D-B2A6-D102A06B7AD0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482384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ISzDxXXyddXHpwJLS15FggiQom-CprRF/view?usp=sharing" TargetMode="External"/><Relationship Id="rId7" Type="http://schemas.openxmlformats.org/officeDocument/2006/relationships/image" Target="../media/image3.jpeg"/><Relationship Id="rId2" Type="http://schemas.openxmlformats.org/officeDocument/2006/relationships/hyperlink" Target="https://drive.google.com/file/d/19fsuUrhUO5z9sXXpMJQgpr8LLhhEbrY5/view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jpeg"/><Relationship Id="rId5" Type="http://schemas.openxmlformats.org/officeDocument/2006/relationships/image" Target="../media/image1.jpeg"/><Relationship Id="rId4" Type="http://schemas.openxmlformats.org/officeDocument/2006/relationships/hyperlink" Target="https://drive.google.com/file/d/1ArrSqrBP8zhgoiRyrxCSLmM9AP-nD7DG/view?usp=sharing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drive.google.com/file/d/1IQdCxhQKlSRadCBhFv6mtHlWnq4XXKNq/view?usp=sharing" TargetMode="External"/><Relationship Id="rId7" Type="http://schemas.openxmlformats.org/officeDocument/2006/relationships/image" Target="../media/image5.jpeg"/><Relationship Id="rId2" Type="http://schemas.openxmlformats.org/officeDocument/2006/relationships/hyperlink" Target="https://drive.google.com/file/d/1CX0vZ_THu5XDR3t8Npz8qjl7fQ0iH3Do/view?usp=sharin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hyperlink" Target="https://drive.google.com/file/d/1mW89EPSZDZSl31tLE8Nz7dR3AASsJd5H/view?usp=sharing" TargetMode="External"/><Relationship Id="rId4" Type="http://schemas.openxmlformats.org/officeDocument/2006/relationships/hyperlink" Target="https://drive.google.com/file/d/1uqRASIxp_Wuefe1gTPHHxwSLNrEw5n5e/view?usp=sharing" TargetMode="External"/><Relationship Id="rId9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diagramLayout" Target="../diagrams/layout1.xml"/><Relationship Id="rId7" Type="http://schemas.openxmlformats.org/officeDocument/2006/relationships/image" Target="../media/image8.jpe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10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7E0A18-32F6-CC1C-CB2F-098C6CD6F86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1521" y="1559293"/>
            <a:ext cx="10799544" cy="3628724"/>
          </a:xfrm>
        </p:spPr>
        <p:txBody>
          <a:bodyPr/>
          <a:lstStyle/>
          <a:p>
            <a:pPr algn="ctr"/>
            <a:r>
              <a:rPr lang="en-US" sz="4400" dirty="0">
                <a:solidFill>
                  <a:schemeClr val="tx1"/>
                </a:solidFill>
              </a:rPr>
              <a:t>SOME NOTED ALUMNI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OF 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DEPARTMENT OF FOOD AND NUTRITION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&amp;</a:t>
            </a:r>
            <a:br>
              <a:rPr lang="en-US" sz="4400" dirty="0">
                <a:solidFill>
                  <a:schemeClr val="tx1"/>
                </a:solidFill>
              </a:rPr>
            </a:br>
            <a:r>
              <a:rPr lang="en-US" sz="4400" dirty="0">
                <a:solidFill>
                  <a:schemeClr val="tx1"/>
                </a:solidFill>
              </a:rPr>
              <a:t>ALUMNI ACTIVITY OF LAST 5 YEARS</a:t>
            </a:r>
            <a:endParaRPr lang="en-IN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3561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80539-55BE-052A-3394-0850268F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0693"/>
            <a:ext cx="10552320" cy="636998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SOME NOTED ALUMNI OF THE DEPARTMENT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1CB3F1-0F9D-A0DC-8E41-54960C4604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9229" y="1191802"/>
          <a:ext cx="11476599" cy="5003817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6410">
                  <a:extLst>
                    <a:ext uri="{9D8B030D-6E8A-4147-A177-3AD203B41FA5}">
                      <a16:colId xmlns:a16="http://schemas.microsoft.com/office/drawing/2014/main" val="327505461"/>
                    </a:ext>
                  </a:extLst>
                </a:gridCol>
                <a:gridCol w="1851905">
                  <a:extLst>
                    <a:ext uri="{9D8B030D-6E8A-4147-A177-3AD203B41FA5}">
                      <a16:colId xmlns:a16="http://schemas.microsoft.com/office/drawing/2014/main" val="1657697142"/>
                    </a:ext>
                  </a:extLst>
                </a:gridCol>
                <a:gridCol w="678164">
                  <a:extLst>
                    <a:ext uri="{9D8B030D-6E8A-4147-A177-3AD203B41FA5}">
                      <a16:colId xmlns:a16="http://schemas.microsoft.com/office/drawing/2014/main" val="3596551692"/>
                    </a:ext>
                  </a:extLst>
                </a:gridCol>
                <a:gridCol w="3051732">
                  <a:extLst>
                    <a:ext uri="{9D8B030D-6E8A-4147-A177-3AD203B41FA5}">
                      <a16:colId xmlns:a16="http://schemas.microsoft.com/office/drawing/2014/main" val="2921978101"/>
                    </a:ext>
                  </a:extLst>
                </a:gridCol>
                <a:gridCol w="1889278">
                  <a:extLst>
                    <a:ext uri="{9D8B030D-6E8A-4147-A177-3AD203B41FA5}">
                      <a16:colId xmlns:a16="http://schemas.microsoft.com/office/drawing/2014/main" val="598104616"/>
                    </a:ext>
                  </a:extLst>
                </a:gridCol>
                <a:gridCol w="3249110">
                  <a:extLst>
                    <a:ext uri="{9D8B030D-6E8A-4147-A177-3AD203B41FA5}">
                      <a16:colId xmlns:a16="http://schemas.microsoft.com/office/drawing/2014/main" val="2342139759"/>
                    </a:ext>
                  </a:extLst>
                </a:gridCol>
              </a:tblGrid>
              <a:tr h="91192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SL. No.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Name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Passing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Year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600" b="1" kern="1200" dirty="0">
                          <a:effectLst/>
                        </a:rPr>
                        <a:t>PRESENT STATUS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b="1" dirty="0">
                          <a:effectLst/>
                        </a:rPr>
                        <a:t>Photo 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600" dirty="0">
                          <a:effectLst/>
                        </a:rPr>
                        <a:t>Documents link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3202527831"/>
                  </a:ext>
                </a:extLst>
              </a:tr>
              <a:tr h="1252614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1.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Dt </a:t>
                      </a:r>
                      <a:r>
                        <a:rPr lang="en-US" sz="1400" b="1" kern="1200" dirty="0" err="1">
                          <a:effectLst/>
                        </a:rPr>
                        <a:t>Dipannita</a:t>
                      </a:r>
                      <a:r>
                        <a:rPr lang="en-US" sz="1400" b="1" kern="1200" dirty="0">
                          <a:effectLst/>
                        </a:rPr>
                        <a:t> Saha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2009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Nutritionist/Dietitian (10 </a:t>
                      </a:r>
                      <a:r>
                        <a:rPr lang="en-IN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yr</a:t>
                      </a: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ex)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Owner of HEALTH CONSCIOUS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WELLNESS &amp; DIET CLINIC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https://drive.google.com/file/d/19fsuUrhUO5z9sXXpMJQgpr8LLhhEbrY5/view?usp=sharing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554209081"/>
                  </a:ext>
                </a:extLst>
              </a:tr>
              <a:tr h="139713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3.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Meholi Ghosh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2010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Cracked WBSSC ,Assistant Teacher , </a:t>
                      </a:r>
                      <a:r>
                        <a:rPr lang="en-US" sz="1400" b="1" kern="1200" dirty="0" err="1">
                          <a:effectLst/>
                        </a:rPr>
                        <a:t>Goalpara</a:t>
                      </a:r>
                      <a:r>
                        <a:rPr lang="en-US" sz="1400" b="1" kern="1200" dirty="0">
                          <a:effectLst/>
                        </a:rPr>
                        <a:t> High School (H.S) FROM 12.12.2019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https://drive.google.com/file/d/1ISzDxXXyddXHpwJLS15FggiQom-CprRF/view?usp=sharing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2754388534"/>
                  </a:ext>
                </a:extLst>
              </a:tr>
              <a:tr h="14167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4.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Ananya Pariwal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2011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Assistant Manager STATE BANK OF INDIA, HOWRAH BRANCH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https://drive.google.com/file/d/1ArrSqrBP8zhgoiRyrxCSLmM9AP-nD7DG/view?usp=sharing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1055061356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A84CF4F4-9581-186E-C5AC-C21D79ECE37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23315" y="2177144"/>
            <a:ext cx="1186542" cy="118654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86CF2B20-ED7B-F74D-0C73-09FE0B8017FD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852" t="7936" r="45131" b="57143"/>
          <a:stretch/>
        </p:blipFill>
        <p:spPr>
          <a:xfrm>
            <a:off x="6966856" y="3407227"/>
            <a:ext cx="1181001" cy="1262744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229E75F5-5FF2-FAD9-1054-723B3125AC36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3624" y="4833257"/>
            <a:ext cx="1151547" cy="1306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5457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480539-55BE-052A-3394-0850268F19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400693"/>
            <a:ext cx="10552320" cy="636998"/>
          </a:xfrm>
        </p:spPr>
        <p:txBody>
          <a:bodyPr>
            <a:normAutofit fontScale="90000"/>
          </a:bodyPr>
          <a:lstStyle/>
          <a:p>
            <a:pPr algn="ctr"/>
            <a:r>
              <a:rPr lang="en-IN" b="1" dirty="0">
                <a:solidFill>
                  <a:srgbClr val="FF0000"/>
                </a:solidFill>
              </a:rPr>
              <a:t>SOME NOTED ALUMNI OF THE DEPARTMENT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EE1CB3F1-0F9D-A0DC-8E41-54960C4604CD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359229" y="1050289"/>
          <a:ext cx="11476599" cy="5341958"/>
        </p:xfrm>
        <a:graphic>
          <a:graphicData uri="http://schemas.openxmlformats.org/drawingml/2006/table">
            <a:tbl>
              <a:tblPr firstRow="1" bandRow="1">
                <a:tableStyleId>{69CF1AB2-1976-4502-BF36-3FF5EA218861}</a:tableStyleId>
              </a:tblPr>
              <a:tblGrid>
                <a:gridCol w="756410">
                  <a:extLst>
                    <a:ext uri="{9D8B030D-6E8A-4147-A177-3AD203B41FA5}">
                      <a16:colId xmlns:a16="http://schemas.microsoft.com/office/drawing/2014/main" val="327505461"/>
                    </a:ext>
                  </a:extLst>
                </a:gridCol>
                <a:gridCol w="1851905">
                  <a:extLst>
                    <a:ext uri="{9D8B030D-6E8A-4147-A177-3AD203B41FA5}">
                      <a16:colId xmlns:a16="http://schemas.microsoft.com/office/drawing/2014/main" val="1657697142"/>
                    </a:ext>
                  </a:extLst>
                </a:gridCol>
                <a:gridCol w="678164">
                  <a:extLst>
                    <a:ext uri="{9D8B030D-6E8A-4147-A177-3AD203B41FA5}">
                      <a16:colId xmlns:a16="http://schemas.microsoft.com/office/drawing/2014/main" val="3596551692"/>
                    </a:ext>
                  </a:extLst>
                </a:gridCol>
                <a:gridCol w="3051732">
                  <a:extLst>
                    <a:ext uri="{9D8B030D-6E8A-4147-A177-3AD203B41FA5}">
                      <a16:colId xmlns:a16="http://schemas.microsoft.com/office/drawing/2014/main" val="2921978101"/>
                    </a:ext>
                  </a:extLst>
                </a:gridCol>
                <a:gridCol w="1889278">
                  <a:extLst>
                    <a:ext uri="{9D8B030D-6E8A-4147-A177-3AD203B41FA5}">
                      <a16:colId xmlns:a16="http://schemas.microsoft.com/office/drawing/2014/main" val="598104616"/>
                    </a:ext>
                  </a:extLst>
                </a:gridCol>
                <a:gridCol w="3249110">
                  <a:extLst>
                    <a:ext uri="{9D8B030D-6E8A-4147-A177-3AD203B41FA5}">
                      <a16:colId xmlns:a16="http://schemas.microsoft.com/office/drawing/2014/main" val="2342139759"/>
                    </a:ext>
                  </a:extLst>
                </a:gridCol>
              </a:tblGrid>
              <a:tr h="5716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SL. No.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Name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Passing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Year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200" b="1" kern="1200" dirty="0">
                          <a:effectLst/>
                        </a:rPr>
                        <a:t>PRESENT STATUS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b="1" dirty="0">
                          <a:effectLst/>
                        </a:rPr>
                        <a:t>Photo 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200" dirty="0">
                          <a:effectLst/>
                        </a:rPr>
                        <a:t>Documents link</a:t>
                      </a:r>
                      <a:endParaRPr lang="en-IN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3202527831"/>
                  </a:ext>
                </a:extLst>
              </a:tr>
              <a:tr h="11519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5.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 err="1">
                          <a:effectLst/>
                        </a:rPr>
                        <a:t>Sharmishta</a:t>
                      </a:r>
                      <a:r>
                        <a:rPr lang="en-US" sz="1400" b="1" kern="1200" dirty="0">
                          <a:effectLst/>
                        </a:rPr>
                        <a:t> Roy (Dutta)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2011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Consultant Dietitian , Owner of Diet </a:t>
                      </a:r>
                      <a:r>
                        <a:rPr lang="en-US" sz="1400" b="1" kern="1200" dirty="0" err="1">
                          <a:effectLst/>
                        </a:rPr>
                        <a:t>clinc</a:t>
                      </a:r>
                      <a:r>
                        <a:rPr lang="en-US" sz="1400" b="1" kern="1200" dirty="0">
                          <a:effectLst/>
                        </a:rPr>
                        <a:t> “NUTRITION </a:t>
                      </a:r>
                      <a:r>
                        <a:rPr lang="en-US" sz="1400" b="1" kern="1200" dirty="0" err="1">
                          <a:effectLst/>
                        </a:rPr>
                        <a:t>MANTRA”Certified</a:t>
                      </a:r>
                      <a:r>
                        <a:rPr lang="en-US" sz="1400" b="1" kern="1200" dirty="0">
                          <a:effectLst/>
                        </a:rPr>
                        <a:t> Diabetic Educator, Laughter  therapy Trainer,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2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https://drive.google.com/file/d/1CX0vZ_THu5XDR3t8Npz8qjl7fQ0iH3Do/view?usp=sharing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1904261203"/>
                  </a:ext>
                </a:extLst>
              </a:tr>
              <a:tr h="91719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>
                          <a:effectLst/>
                        </a:rPr>
                        <a:t>6.</a:t>
                      </a:r>
                      <a:endParaRPr lang="en-IN" sz="1400" b="1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 err="1">
                          <a:effectLst/>
                        </a:rPr>
                        <a:t>Debanjali</a:t>
                      </a:r>
                      <a:r>
                        <a:rPr lang="en-US" sz="1400" b="1" kern="1200" dirty="0">
                          <a:effectLst/>
                        </a:rPr>
                        <a:t> Jairam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2011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 err="1">
                          <a:effectLst/>
                        </a:rPr>
                        <a:t>Pursuning</a:t>
                      </a:r>
                      <a:r>
                        <a:rPr lang="en-US" sz="1400" b="1" kern="1200" dirty="0">
                          <a:effectLst/>
                        </a:rPr>
                        <a:t> masters in Hospital Administration from MANIPAL </a:t>
                      </a:r>
                      <a:r>
                        <a:rPr lang="en-US" sz="1400" b="1" kern="1200" dirty="0" err="1">
                          <a:effectLst/>
                        </a:rPr>
                        <a:t>ACADEMYFormer</a:t>
                      </a:r>
                      <a:r>
                        <a:rPr lang="en-US" sz="1400" b="1" kern="1200" dirty="0">
                          <a:effectLst/>
                        </a:rPr>
                        <a:t> Dietician at Fernandez Hospitals Hyderabad</a:t>
                      </a: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3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https://drive.google.com/file/d/1IQdCxhQKlSRadCBhFv6mtHlWnq4XXKNq/view?usp=sharing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4173479699"/>
                  </a:ext>
                </a:extLst>
              </a:tr>
              <a:tr h="12073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7.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Binandita</a:t>
                      </a: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Biswas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2009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ASSISTANT GRADE-III(Tech)in FCI INDIA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marL="0" marR="0" lvl="0" indent="0" algn="just" defTabSz="4572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4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https://drive.google.com/file/d/1uqRASIxp_Wuefe1gTPHHxwSLNrEw5n5e/view?usp=sharing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1054064709"/>
                  </a:ext>
                </a:extLst>
              </a:tr>
              <a:tr h="120735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8. 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Vagyasree</a:t>
                      </a: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Roy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2011</a:t>
                      </a: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Dietitian and Owner of 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b="1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Vagyasree</a:t>
                      </a:r>
                      <a:r>
                        <a:rPr lang="en-IN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Diet Clinic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IN" sz="1400" dirty="0">
                          <a:solidFill>
                            <a:srgbClr val="FF000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  <a:hlinkClick r:id="rId5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https://drive.google.com/file/d/1mW89EPSZDZSl31tLE8Nz7dR3AASsJd5H/view?usp=sharing</a:t>
                      </a: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endParaRPr lang="en-IN" sz="1400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5993" marR="65993" marT="32996" marB="32996"/>
                </a:tc>
                <a:extLst>
                  <a:ext uri="{0D108BD9-81ED-4DB2-BD59-A6C34878D82A}">
                    <a16:rowId xmlns:a16="http://schemas.microsoft.com/office/drawing/2014/main" val="2971276398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DD237ABA-B9ED-4062-5404-DA37BC8E8869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27371" y="3967234"/>
            <a:ext cx="1796143" cy="108373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A507BEF4-38AD-1627-7323-07EAF253465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488" y="5192486"/>
            <a:ext cx="1763486" cy="117565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74E707C7-A13D-EC18-1357-8F36BD127B00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03571" y="2906485"/>
            <a:ext cx="1687286" cy="96547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70CDDD7-0E28-EC04-9D78-782A1B558E7E}"/>
              </a:ext>
            </a:extLst>
          </p:cNvPr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3" t="26349" r="-353" b="27619"/>
          <a:stretch/>
        </p:blipFill>
        <p:spPr>
          <a:xfrm>
            <a:off x="6915150" y="1643742"/>
            <a:ext cx="1270907" cy="11149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566455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/>
        </p:nvGraphicFramePr>
        <p:xfrm>
          <a:off x="678094" y="1479479"/>
          <a:ext cx="10356351" cy="4510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1850" y="3129959"/>
            <a:ext cx="2254684" cy="21150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5507" y="3212152"/>
            <a:ext cx="2188924" cy="2115032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2266" y="3260006"/>
            <a:ext cx="2217107" cy="2106507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  <p:sp>
        <p:nvSpPr>
          <p:cNvPr id="12" name="TextBox 11"/>
          <p:cNvSpPr txBox="1"/>
          <p:nvPr/>
        </p:nvSpPr>
        <p:spPr>
          <a:xfrm>
            <a:off x="2284956" y="538621"/>
            <a:ext cx="7111652" cy="4616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solidFill>
              <a:schemeClr val="tx1"/>
            </a:solidFill>
            <a:prstDash val="lgDash"/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itchFamily="34" charset="0"/>
                <a:cs typeface="Arial" pitchFamily="34" charset="0"/>
              </a:rPr>
              <a:t>ALUMNI ACTIVITY </a:t>
            </a:r>
            <a:endParaRPr lang="en-IN" sz="24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599146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xmlns:p14="http://schemas.microsoft.com/office/powerpoint/2010/main" spd="slow" p14:dur="2000"/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</TotalTime>
  <Words>348</Words>
  <Application>Microsoft Office PowerPoint</Application>
  <PresentationFormat>Widescreen</PresentationFormat>
  <Paragraphs>61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Trebuchet MS</vt:lpstr>
      <vt:lpstr>Wingdings 3</vt:lpstr>
      <vt:lpstr>Facet</vt:lpstr>
      <vt:lpstr>SOME NOTED ALUMNI  OF  DEPARTMENT OF FOOD AND NUTRITION &amp; ALUMNI ACTIVITY OF LAST 5 YEARS</vt:lpstr>
      <vt:lpstr>SOME NOTED ALUMNI OF THE DEPARTMENT</vt:lpstr>
      <vt:lpstr>SOME NOTED ALUMNI OF THE DEPARTMENT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SOME NOTED ALUMNI  OF  DEPARTMENT OF FOOD AND NUTRITION &amp; ALUMNI ACTIVITY OF LAST 5 YEARS</dc:title>
  <dc:creator>Soma Saha</dc:creator>
  <cp:lastModifiedBy>Soma Saha</cp:lastModifiedBy>
  <cp:revision>1</cp:revision>
  <dcterms:created xsi:type="dcterms:W3CDTF">2023-12-02T19:30:05Z</dcterms:created>
  <dcterms:modified xsi:type="dcterms:W3CDTF">2023-12-02T19:32:45Z</dcterms:modified>
</cp:coreProperties>
</file>