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D102E92-5B91-40E6-8E14-A41418CFCC6E}" type="datetimeFigureOut">
              <a:rPr lang="en-IN" smtClean="0"/>
              <a:t>24-09-2023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C5DF890-6A51-4F35-8ECA-81B890C181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6626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E92-5B91-40E6-8E14-A41418CFCC6E}" type="datetimeFigureOut">
              <a:rPr lang="en-IN" smtClean="0"/>
              <a:t>24-09-2023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F890-6A51-4F35-8ECA-81B890C181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9928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E92-5B91-40E6-8E14-A41418CFCC6E}" type="datetimeFigureOut">
              <a:rPr lang="en-IN" smtClean="0"/>
              <a:t>24-09-2023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F890-6A51-4F35-8ECA-81B890C181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377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E92-5B91-40E6-8E14-A41418CFCC6E}" type="datetimeFigureOut">
              <a:rPr lang="en-IN" smtClean="0"/>
              <a:t>24-09-2023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F890-6A51-4F35-8ECA-81B890C181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207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102E92-5B91-40E6-8E14-A41418CFCC6E}" type="datetimeFigureOut">
              <a:rPr lang="en-IN" smtClean="0"/>
              <a:t>24-09-2023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1C5DF890-6A51-4F35-8ECA-81B890C181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1811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E92-5B91-40E6-8E14-A41418CFCC6E}" type="datetimeFigureOut">
              <a:rPr lang="en-IN" smtClean="0"/>
              <a:t>24-09-2023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F890-6A51-4F35-8ECA-81B890C181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702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E92-5B91-40E6-8E14-A41418CFCC6E}" type="datetimeFigureOut">
              <a:rPr lang="en-IN" smtClean="0"/>
              <a:t>24-09-2023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F890-6A51-4F35-8ECA-81B890C181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696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E92-5B91-40E6-8E14-A41418CFCC6E}" type="datetimeFigureOut">
              <a:rPr lang="en-IN" smtClean="0"/>
              <a:t>24-09-2023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F890-6A51-4F35-8ECA-81B890C181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829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E92-5B91-40E6-8E14-A41418CFCC6E}" type="datetimeFigureOut">
              <a:rPr lang="en-IN" smtClean="0"/>
              <a:t>24-09-2023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F890-6A51-4F35-8ECA-81B890C181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277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E92-5B91-40E6-8E14-A41418CFCC6E}" type="datetimeFigureOut">
              <a:rPr lang="en-IN" smtClean="0"/>
              <a:t>24-09-2023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5DF890-6A51-4F35-8ECA-81B890C1816D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134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102E92-5B91-40E6-8E14-A41418CFCC6E}" type="datetimeFigureOut">
              <a:rPr lang="en-IN" smtClean="0"/>
              <a:t>24-09-2023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5DF890-6A51-4F35-8ECA-81B890C1816D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737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102E92-5B91-40E6-8E14-A41418CFCC6E}" type="datetimeFigureOut">
              <a:rPr lang="en-IN" smtClean="0"/>
              <a:t>24-09-2023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C5DF890-6A51-4F35-8ECA-81B890C181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956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md.com/cancer/lymphoma/blood-disorder-types-and-treatment" TargetMode="External"/><Relationship Id="rId2" Type="http://schemas.openxmlformats.org/officeDocument/2006/relationships/hyperlink" Target="https://www.webmd.com/digestive-disorders/cirrhosis-live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bmd.com/first-aid/fevers-causes-symptoms-treatments" TargetMode="External"/><Relationship Id="rId3" Type="http://schemas.openxmlformats.org/officeDocument/2006/relationships/hyperlink" Target="https://www.webmd.com/digestive-disorders/digestive-diseases-nausea-vomiting" TargetMode="External"/><Relationship Id="rId7" Type="http://schemas.openxmlformats.org/officeDocument/2006/relationships/hyperlink" Target="https://www.webmd.com/arthritis/about-inflammation" TargetMode="External"/><Relationship Id="rId12" Type="http://schemas.openxmlformats.org/officeDocument/2006/relationships/hyperlink" Target="https://www.webmd.com/digestive-disorders/rm-quiz-poop" TargetMode="External"/><Relationship Id="rId2" Type="http://schemas.openxmlformats.org/officeDocument/2006/relationships/hyperlink" Target="https://www.webmd.com/pain-management/picture-of-the-should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bmd.com/heartburn-gerd/gas-causes-treatments" TargetMode="External"/><Relationship Id="rId11" Type="http://schemas.openxmlformats.org/officeDocument/2006/relationships/hyperlink" Target="https://www.webmd.com/a-to-z-guides/brown-urine-causes" TargetMode="External"/><Relationship Id="rId5" Type="http://schemas.openxmlformats.org/officeDocument/2006/relationships/hyperlink" Target="https://www.webmd.com/heartburn-gerd/default.htm" TargetMode="External"/><Relationship Id="rId10" Type="http://schemas.openxmlformats.org/officeDocument/2006/relationships/hyperlink" Target="https://www.webmd.com/eye-health/picture-of-the-eyes" TargetMode="External"/><Relationship Id="rId4" Type="http://schemas.openxmlformats.org/officeDocument/2006/relationships/hyperlink" Target="https://www.webmd.com/heartburn-gerd/indigestion-overview" TargetMode="External"/><Relationship Id="rId9" Type="http://schemas.openxmlformats.org/officeDocument/2006/relationships/hyperlink" Target="https://www.webmd.com/skin-problems-and-treatments/picture-of-the-skin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bmd.com/digestive-disorders/digestive-diseases-pancreatitis" TargetMode="External"/><Relationship Id="rId3" Type="http://schemas.openxmlformats.org/officeDocument/2006/relationships/hyperlink" Target="https://www.webmd.com/digestive-disorders/what-is-chloecystitis" TargetMode="External"/><Relationship Id="rId7" Type="http://schemas.openxmlformats.org/officeDocument/2006/relationships/hyperlink" Target="https://www.webmd.com/digestive-disorders/picture-of-the-pancreas" TargetMode="External"/><Relationship Id="rId2" Type="http://schemas.openxmlformats.org/officeDocument/2006/relationships/hyperlink" Target="https://www.webmd.com/women/ss/slideshow-what-is-inflamm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bmd.com/parenting/baby/digestive-diseases-jaundice" TargetMode="External"/><Relationship Id="rId11" Type="http://schemas.openxmlformats.org/officeDocument/2006/relationships/hyperlink" Target="https://www.webmd.com/cancer/default.htm" TargetMode="External"/><Relationship Id="rId5" Type="http://schemas.openxmlformats.org/officeDocument/2006/relationships/hyperlink" Target="https://www.webmd.com/eye-health/ss/slideshow-eye-conditions-overview" TargetMode="External"/><Relationship Id="rId10" Type="http://schemas.openxmlformats.org/officeDocument/2006/relationships/hyperlink" Target="https://www.webmd.com/cancer/gallbladder-cancer-what-to-know" TargetMode="External"/><Relationship Id="rId4" Type="http://schemas.openxmlformats.org/officeDocument/2006/relationships/hyperlink" Target="https://www.webmd.com/a-to-z-guides/why-do-i-have-chills" TargetMode="External"/><Relationship Id="rId9" Type="http://schemas.openxmlformats.org/officeDocument/2006/relationships/hyperlink" Target="https://www.webmd.com/a-to-z-guides/sepsis-septicemia-blood-infectio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md.com/a-to-z-guides/what-is-an-ultrasound" TargetMode="External"/><Relationship Id="rId7" Type="http://schemas.openxmlformats.org/officeDocument/2006/relationships/hyperlink" Target="https://www.webmd.com/" TargetMode="External"/><Relationship Id="rId2" Type="http://schemas.openxmlformats.org/officeDocument/2006/relationships/hyperlink" Target="https://www.webmd.com/a-to-z-guides/annual-physical-examinati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bmd.com/oral-health/rm-quiz-what-do-you-know-about-your-teeth" TargetMode="External"/><Relationship Id="rId5" Type="http://schemas.openxmlformats.org/officeDocument/2006/relationships/hyperlink" Target="https://www.webmd.com/digestive-disorders/digestive-diseases-endoscopy" TargetMode="External"/><Relationship Id="rId4" Type="http://schemas.openxmlformats.org/officeDocument/2006/relationships/hyperlink" Target="https://www.webmd.boots.com/a-to-z-guides/what-is-a-ct-scan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md.com/drugs/drug-6665-ursodiol+oral.aspx" TargetMode="External"/><Relationship Id="rId2" Type="http://schemas.openxmlformats.org/officeDocument/2006/relationships/hyperlink" Target="https://www.webmd.com/drugs/index-drugs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ebmd.com/digestive-disorders/digestive-diseases-diarrhea" TargetMode="External"/><Relationship Id="rId4" Type="http://schemas.openxmlformats.org/officeDocument/2006/relationships/hyperlink" Target="https://www.webmd.com/drugs/drug-6664-actigall+oral.asp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md.com/diet/ss/slideshow-sugar-addiction" TargetMode="External"/><Relationship Id="rId2" Type="http://schemas.openxmlformats.org/officeDocument/2006/relationships/hyperlink" Target="https://www.webmd.com/diet/omega-3s-in-fish-oil-and-supplements-whats-your-best-strateg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bmd.com/sex/birth-control/" TargetMode="External"/><Relationship Id="rId5" Type="http://schemas.openxmlformats.org/officeDocument/2006/relationships/hyperlink" Target="https://www.webmd.com/diet/obesity/healthy-weight" TargetMode="External"/><Relationship Id="rId4" Type="http://schemas.openxmlformats.org/officeDocument/2006/relationships/hyperlink" Target="https://www.webmd.com/fitness-exercise/ss/slideshow-7-most-effective-exercis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md.com/digestive-disorders/picture-of-the-gallbladder" TargetMode="External"/><Relationship Id="rId2" Type="http://schemas.openxmlformats.org/officeDocument/2006/relationships/hyperlink" Target="https://www.webmd.com/digestive-disorders/gallston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s://www.webmd.com/digestive-disorders/picture-of-the-liver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C2BF8-2AD4-4FC0-AE7E-739F3E972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114549"/>
            <a:ext cx="8825658" cy="1314451"/>
          </a:xfrm>
        </p:spPr>
        <p:txBody>
          <a:bodyPr/>
          <a:lstStyle/>
          <a:p>
            <a:pPr algn="ctr"/>
            <a:r>
              <a:rPr lang="en-IN" sz="6600" b="1" dirty="0">
                <a:solidFill>
                  <a:srgbClr val="FF0000"/>
                </a:solidFill>
                <a:latin typeface="Book Antiqua" panose="02040602050305030304" pitchFamily="18" charset="0"/>
              </a:rPr>
              <a:t>CHOLETHIASIS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DA6049-83DE-4495-B63A-BE6EED065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609975"/>
            <a:ext cx="8825658" cy="2486025"/>
          </a:xfrm>
        </p:spPr>
        <p:txBody>
          <a:bodyPr>
            <a:normAutofit/>
          </a:bodyPr>
          <a:lstStyle/>
          <a:p>
            <a:pPr algn="ctr"/>
            <a:r>
              <a:rPr lang="en-IN" b="1" dirty="0"/>
              <a:t>Soma </a:t>
            </a:r>
            <a:r>
              <a:rPr lang="en-IN" b="1" dirty="0" err="1"/>
              <a:t>saha</a:t>
            </a:r>
            <a:endParaRPr lang="en-IN" b="1" dirty="0"/>
          </a:p>
          <a:p>
            <a:pPr algn="ctr"/>
            <a:r>
              <a:rPr lang="en-IN" b="1" dirty="0"/>
              <a:t>Assistant professor </a:t>
            </a:r>
          </a:p>
          <a:p>
            <a:pPr algn="ctr"/>
            <a:r>
              <a:rPr lang="en-IN" b="1" dirty="0"/>
              <a:t>Department of food and nutrition</a:t>
            </a:r>
          </a:p>
          <a:p>
            <a:pPr algn="ctr"/>
            <a:r>
              <a:rPr lang="en-IN" b="1" dirty="0"/>
              <a:t>HMM COLLEGE FOR WOMEN</a:t>
            </a:r>
          </a:p>
        </p:txBody>
      </p:sp>
    </p:spTree>
    <p:extLst>
      <p:ext uri="{BB962C8B-B14F-4D97-AF65-F5344CB8AC3E}">
        <p14:creationId xmlns:p14="http://schemas.microsoft.com/office/powerpoint/2010/main" val="1284691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875DF-18B6-41BB-B0A8-3AC7ADFAB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 stone types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EAE6C-3B72-4472-8E82-FAADE2F380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IN" sz="3200" b="1" dirty="0">
                <a:latin typeface="Comic Sans MS" panose="030F0702030302020204" pitchFamily="66" charset="0"/>
              </a:rPr>
              <a:t>Cholesterol stone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72029-6A71-4DA0-B4FA-EBE9007E7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IN" b="1" dirty="0"/>
              <a:t>Made primarily of cholesterol (&lt;70%)</a:t>
            </a:r>
          </a:p>
          <a:p>
            <a:r>
              <a:rPr lang="en-IN" b="1" dirty="0"/>
              <a:t>Yellowish green in colour.</a:t>
            </a:r>
          </a:p>
          <a:p>
            <a:r>
              <a:rPr lang="en-IN" b="1" dirty="0"/>
              <a:t>Large</a:t>
            </a:r>
          </a:p>
          <a:p>
            <a:r>
              <a:rPr lang="en-IN" b="1" dirty="0"/>
              <a:t>Often solitary</a:t>
            </a:r>
          </a:p>
          <a:p>
            <a:r>
              <a:rPr lang="en-IN" b="1" dirty="0"/>
              <a:t>Occurs due to increased con of cholesterol.</a:t>
            </a:r>
          </a:p>
          <a:p>
            <a:r>
              <a:rPr lang="en-IN" b="1" dirty="0"/>
              <a:t>Risk factors :-4F = female, </a:t>
            </a:r>
            <a:r>
              <a:rPr lang="en-IN" b="1" dirty="0" err="1"/>
              <a:t>forty,fertile</a:t>
            </a:r>
            <a:r>
              <a:rPr lang="en-IN" b="1" dirty="0"/>
              <a:t>, fat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26F8D0-E4A2-49FE-AA23-4DED4B4BCC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latin typeface="Comic Sans MS" panose="030F0702030302020204" pitchFamily="66" charset="0"/>
              </a:rPr>
              <a:t>Pigment stones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514422-4916-415D-B796-DC3D4CBBC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rgbClr val="996633"/>
          </a:solidFill>
        </p:spPr>
        <p:txBody>
          <a:bodyPr/>
          <a:lstStyle/>
          <a:p>
            <a:r>
              <a:rPr lang="en-IN" b="1" dirty="0">
                <a:solidFill>
                  <a:schemeClr val="bg1">
                    <a:lumMod val="95000"/>
                  </a:schemeClr>
                </a:solidFill>
              </a:rPr>
              <a:t>Made of bilirubin and calcium salt.</a:t>
            </a:r>
          </a:p>
          <a:p>
            <a:r>
              <a:rPr lang="en-IN" b="1" dirty="0">
                <a:solidFill>
                  <a:schemeClr val="bg1">
                    <a:lumMod val="95000"/>
                  </a:schemeClr>
                </a:solidFill>
              </a:rPr>
              <a:t>Dark in colour</a:t>
            </a:r>
          </a:p>
          <a:p>
            <a:r>
              <a:rPr lang="en-IN" b="1" dirty="0">
                <a:solidFill>
                  <a:schemeClr val="bg1">
                    <a:lumMod val="95000"/>
                  </a:schemeClr>
                </a:solidFill>
              </a:rPr>
              <a:t>Small and irregular.</a:t>
            </a:r>
          </a:p>
          <a:p>
            <a:r>
              <a:rPr lang="en-IN" b="1" dirty="0">
                <a:solidFill>
                  <a:schemeClr val="bg1">
                    <a:lumMod val="95000"/>
                  </a:schemeClr>
                </a:solidFill>
              </a:rPr>
              <a:t>Less then 20% cholesterol.</a:t>
            </a:r>
          </a:p>
          <a:p>
            <a:r>
              <a:rPr lang="en-IN" b="1" dirty="0">
                <a:solidFill>
                  <a:schemeClr val="bg1">
                    <a:lumMod val="95000"/>
                  </a:schemeClr>
                </a:solidFill>
              </a:rPr>
              <a:t>Risk factors :- haemolysis, liver cirrhosis, sickle cell anaemia</a:t>
            </a:r>
          </a:p>
        </p:txBody>
      </p:sp>
    </p:spTree>
    <p:extLst>
      <p:ext uri="{BB962C8B-B14F-4D97-AF65-F5344CB8AC3E}">
        <p14:creationId xmlns:p14="http://schemas.microsoft.com/office/powerpoint/2010/main" val="4235651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DF34B-1815-4F8A-96EA-F965BB478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FF0000"/>
                </a:solidFill>
              </a:rPr>
              <a:t>Causes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3E286-5675-445B-87AB-1E7762990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95475"/>
            <a:ext cx="10058400" cy="4139565"/>
          </a:xfrm>
          <a:ln>
            <a:solidFill>
              <a:srgbClr val="00B0F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they might happen when:</a:t>
            </a:r>
          </a:p>
          <a:p>
            <a:r>
              <a:rPr lang="en-US" sz="2000" b="1" dirty="0"/>
              <a:t>There’s too much cholesterol in your bile.</a:t>
            </a:r>
            <a:r>
              <a:rPr lang="en-US" sz="2000" dirty="0"/>
              <a:t> Your body needs bile for digestion. It usually dissolves cholesterol. But when it can’t do that, the extra cholesterol might form stones.</a:t>
            </a:r>
          </a:p>
          <a:p>
            <a:r>
              <a:rPr lang="en-US" sz="2000" b="1" dirty="0"/>
              <a:t>There’s too much bilirubin in your bile.</a:t>
            </a:r>
            <a:r>
              <a:rPr lang="en-US" sz="2000" dirty="0"/>
              <a:t> Conditions like </a:t>
            </a:r>
            <a:r>
              <a:rPr lang="en-US" sz="2000" dirty="0">
                <a:hlinkClick r:id="rId2"/>
              </a:rPr>
              <a:t>cirrhosis</a:t>
            </a:r>
            <a:r>
              <a:rPr lang="en-US" sz="2000" dirty="0"/>
              <a:t>, infections, and </a:t>
            </a:r>
            <a:r>
              <a:rPr lang="en-US" sz="2000" dirty="0">
                <a:hlinkClick r:id="rId3"/>
              </a:rPr>
              <a:t>blood disorders</a:t>
            </a:r>
            <a:r>
              <a:rPr lang="en-US" sz="2000" dirty="0"/>
              <a:t> can cause your liver to make too much bilirubin.</a:t>
            </a:r>
          </a:p>
          <a:p>
            <a:r>
              <a:rPr lang="en-US" sz="2000" b="1" dirty="0"/>
              <a:t>Your gallbladder doesn’t empty all the way.</a:t>
            </a:r>
            <a:r>
              <a:rPr lang="en-US" sz="2000" dirty="0"/>
              <a:t> This can make your bile very concentrated. Incomplete emptying, stagnation of bile.</a:t>
            </a:r>
          </a:p>
          <a:p>
            <a:r>
              <a:rPr lang="en-US" sz="2000" dirty="0"/>
              <a:t>High intake of fat for a long time.</a:t>
            </a:r>
            <a:br>
              <a:rPr lang="en-US" sz="2000" dirty="0"/>
            </a:b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109198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1AF61-F5E7-4821-A64D-27728CE31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FF0000"/>
                </a:solidFill>
              </a:rPr>
              <a:t>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88C2F-127D-4D12-B7C3-6964B63CE3BD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IN" sz="2400" b="1" dirty="0"/>
              <a:t>Rapid weight loss through severe calorie restriction- </a:t>
            </a:r>
            <a:r>
              <a:rPr lang="en-IN" sz="2400" b="1" dirty="0" err="1"/>
              <a:t>bilary</a:t>
            </a:r>
            <a:r>
              <a:rPr lang="en-IN" sz="2400" b="1" dirty="0"/>
              <a:t> sludge</a:t>
            </a:r>
          </a:p>
          <a:p>
            <a:r>
              <a:rPr lang="en-IN" sz="2400" b="1" dirty="0"/>
              <a:t>Obesity</a:t>
            </a:r>
          </a:p>
          <a:p>
            <a:r>
              <a:rPr lang="en-IN" sz="2400" b="1" dirty="0"/>
              <a:t>Female</a:t>
            </a:r>
          </a:p>
          <a:p>
            <a:r>
              <a:rPr lang="en-IN" sz="2400" b="1" dirty="0"/>
              <a:t>Increased age</a:t>
            </a:r>
          </a:p>
          <a:p>
            <a:r>
              <a:rPr lang="en-IN" sz="2400" b="1" dirty="0"/>
              <a:t>Fasting</a:t>
            </a:r>
          </a:p>
          <a:p>
            <a:r>
              <a:rPr lang="en-IN" sz="2400" b="1" dirty="0"/>
              <a:t>Excessive consumption of fatty acids</a:t>
            </a:r>
          </a:p>
          <a:p>
            <a:r>
              <a:rPr lang="en-IN" sz="2400" b="1" dirty="0"/>
              <a:t>Contraceptive pills as it contains high levels of oestrogen.</a:t>
            </a:r>
          </a:p>
          <a:p>
            <a:r>
              <a:rPr lang="en-IN" sz="2400" b="1" dirty="0"/>
              <a:t>Alteration in bile salt metabolism.</a:t>
            </a:r>
          </a:p>
        </p:txBody>
      </p:sp>
    </p:spTree>
    <p:extLst>
      <p:ext uri="{BB962C8B-B14F-4D97-AF65-F5344CB8AC3E}">
        <p14:creationId xmlns:p14="http://schemas.microsoft.com/office/powerpoint/2010/main" val="2127736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99405-D09B-4F5F-816C-E3ED29F5B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FF0000"/>
                </a:solidFill>
              </a:rPr>
              <a:t>cholecystitis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9162B-6114-47C9-9BE5-D376DE6AD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sz="2400" b="1" dirty="0" err="1"/>
              <a:t>Inflamation</a:t>
            </a:r>
            <a:r>
              <a:rPr lang="en-IN" sz="2400" b="1" dirty="0"/>
              <a:t> of gall bladder .usually caused by gall stones obstructing the bile duct. wall becomes inflamed, distended, infection can occurs.  </a:t>
            </a:r>
          </a:p>
          <a:p>
            <a:pPr marL="0" indent="0" algn="just">
              <a:buNone/>
            </a:pPr>
            <a:r>
              <a:rPr lang="en-IN" sz="2400" b="1" dirty="0">
                <a:solidFill>
                  <a:srgbClr val="FF0000"/>
                </a:solidFill>
              </a:rPr>
              <a:t>Acute cholecystitis </a:t>
            </a:r>
            <a:r>
              <a:rPr lang="en-IN" sz="2400" b="1" dirty="0"/>
              <a:t>:- can occur s without stones in critically ill patients or due to biliary sludge.</a:t>
            </a:r>
          </a:p>
          <a:p>
            <a:pPr marL="0" indent="0" algn="just">
              <a:buNone/>
            </a:pPr>
            <a:r>
              <a:rPr lang="en-IN" sz="2400" b="1" dirty="0"/>
              <a:t>Severe pain, nausea, vomiting, jaundice, fever.</a:t>
            </a:r>
          </a:p>
          <a:p>
            <a:pPr marL="0" indent="0" algn="just">
              <a:buNone/>
            </a:pPr>
            <a:r>
              <a:rPr lang="en-IN" sz="2400" b="1" dirty="0">
                <a:solidFill>
                  <a:srgbClr val="FF0000"/>
                </a:solidFill>
              </a:rPr>
              <a:t>Chronic cholecystitis </a:t>
            </a:r>
            <a:r>
              <a:rPr lang="en-IN" sz="2400" b="1" dirty="0"/>
              <a:t>:- appears due to decreased spontaneous contractile activity of the gall bladder and decreased contractile responsiveness to the hormone CCK</a:t>
            </a:r>
          </a:p>
        </p:txBody>
      </p:sp>
    </p:spTree>
    <p:extLst>
      <p:ext uri="{BB962C8B-B14F-4D97-AF65-F5344CB8AC3E}">
        <p14:creationId xmlns:p14="http://schemas.microsoft.com/office/powerpoint/2010/main" val="2130409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FA2D0-488C-43FA-9408-242E30F62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C00000"/>
                </a:solidFill>
              </a:rPr>
              <a:t>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5355A-494A-42CE-8C02-6C3D0472B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00225"/>
            <a:ext cx="10058400" cy="4234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Symptoms may include:</a:t>
            </a:r>
          </a:p>
          <a:p>
            <a:r>
              <a:rPr lang="en-US" sz="1600" b="1" dirty="0"/>
              <a:t>Pain in your upper belly, often on the right, just under your ribs</a:t>
            </a:r>
          </a:p>
          <a:p>
            <a:r>
              <a:rPr lang="en-US" sz="1600" b="1" dirty="0"/>
              <a:t>Pain in your right </a:t>
            </a:r>
            <a:r>
              <a:rPr lang="en-US" sz="1600" b="1" dirty="0">
                <a:hlinkClick r:id="rId2"/>
              </a:rPr>
              <a:t>shoulder</a:t>
            </a:r>
            <a:r>
              <a:rPr lang="en-US" sz="1600" b="1" dirty="0"/>
              <a:t> or back</a:t>
            </a:r>
          </a:p>
          <a:p>
            <a:r>
              <a:rPr lang="en-US" sz="1600" b="1" dirty="0"/>
              <a:t>An upset stomach</a:t>
            </a:r>
          </a:p>
          <a:p>
            <a:r>
              <a:rPr lang="en-US" sz="1600" b="1" dirty="0">
                <a:hlinkClick r:id="rId3"/>
              </a:rPr>
              <a:t>Vomiting</a:t>
            </a:r>
            <a:endParaRPr lang="en-US" sz="1600" b="1" dirty="0"/>
          </a:p>
          <a:p>
            <a:r>
              <a:rPr lang="en-US" sz="1600" b="1" dirty="0"/>
              <a:t>Other digestive problems, including </a:t>
            </a:r>
            <a:r>
              <a:rPr lang="en-US" sz="1600" b="1" dirty="0">
                <a:hlinkClick r:id="rId4"/>
              </a:rPr>
              <a:t>indigestion</a:t>
            </a:r>
            <a:r>
              <a:rPr lang="en-US" sz="1600" b="1" dirty="0"/>
              <a:t>, </a:t>
            </a:r>
            <a:r>
              <a:rPr lang="en-US" sz="1600" b="1" dirty="0">
                <a:hlinkClick r:id="rId5"/>
              </a:rPr>
              <a:t>heartburn</a:t>
            </a:r>
            <a:r>
              <a:rPr lang="en-US" sz="1600" b="1" dirty="0"/>
              <a:t>, and </a:t>
            </a:r>
            <a:r>
              <a:rPr lang="en-US" sz="1600" b="1" dirty="0">
                <a:hlinkClick r:id="rId6"/>
              </a:rPr>
              <a:t>gas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See your doctor or go to the hospital if you have signs of a serious infection or </a:t>
            </a:r>
            <a:r>
              <a:rPr lang="en-US" sz="1600" b="1" dirty="0">
                <a:hlinkClick r:id="rId7"/>
              </a:rPr>
              <a:t>inflammation</a:t>
            </a:r>
            <a:r>
              <a:rPr lang="en-US" sz="1600" b="1" dirty="0"/>
              <a:t>:</a:t>
            </a:r>
          </a:p>
          <a:p>
            <a:r>
              <a:rPr lang="en-US" sz="1600" b="1" dirty="0"/>
              <a:t>Belly pain that lasts several hours</a:t>
            </a:r>
          </a:p>
          <a:p>
            <a:r>
              <a:rPr lang="en-US" sz="1600" b="1" u="sng" dirty="0">
                <a:hlinkClick r:id="rId8"/>
              </a:rPr>
              <a:t>Fever and chills</a:t>
            </a:r>
            <a:endParaRPr lang="en-US" sz="1600" b="1" dirty="0"/>
          </a:p>
          <a:p>
            <a:r>
              <a:rPr lang="en-US" sz="1600" b="1" dirty="0"/>
              <a:t>Yellow </a:t>
            </a:r>
            <a:r>
              <a:rPr lang="en-US" sz="1600" b="1" dirty="0">
                <a:hlinkClick r:id="rId9"/>
              </a:rPr>
              <a:t>skin</a:t>
            </a:r>
            <a:r>
              <a:rPr lang="en-US" sz="1600" b="1" dirty="0"/>
              <a:t> or </a:t>
            </a:r>
            <a:r>
              <a:rPr lang="en-US" sz="1600" b="1" dirty="0">
                <a:hlinkClick r:id="rId10"/>
              </a:rPr>
              <a:t>eyes</a:t>
            </a:r>
            <a:endParaRPr lang="en-US" sz="1600" b="1" dirty="0"/>
          </a:p>
          <a:p>
            <a:r>
              <a:rPr lang="en-US" sz="1600" b="1" dirty="0">
                <a:hlinkClick r:id="rId11"/>
              </a:rPr>
              <a:t>Dark urine</a:t>
            </a:r>
            <a:r>
              <a:rPr lang="en-US" sz="1600" b="1" dirty="0"/>
              <a:t> and light-colored </a:t>
            </a:r>
            <a:r>
              <a:rPr lang="en-US" sz="1600" b="1" dirty="0">
                <a:hlinkClick r:id="rId12"/>
              </a:rPr>
              <a:t>poop</a:t>
            </a:r>
            <a:endParaRPr lang="en-US" sz="1600" b="1" dirty="0"/>
          </a:p>
          <a:p>
            <a:pPr marL="0" indent="0">
              <a:buNone/>
            </a:pPr>
            <a:br>
              <a:rPr lang="en-US" sz="1600" dirty="0"/>
            </a:b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3974480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3D33D-9AA6-4EDA-B232-CA494226A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FF0000"/>
                </a:solidFill>
              </a:rPr>
              <a:t>COMPLICATIONS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03307-0BB1-4930-AB9E-429C5F46B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Gallstones can cause serious problems, including:</a:t>
            </a:r>
          </a:p>
          <a:p>
            <a:r>
              <a:rPr lang="en-US" sz="2000" b="1" dirty="0"/>
              <a:t>Gallbladder </a:t>
            </a:r>
            <a:r>
              <a:rPr lang="en-US" sz="20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inflammation</a:t>
            </a:r>
            <a:r>
              <a:rPr lang="en-US" sz="2000" b="1" dirty="0"/>
              <a:t> (acute </a:t>
            </a:r>
            <a:r>
              <a:rPr lang="en-US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cholecystitis</a:t>
            </a:r>
            <a:r>
              <a:rPr lang="en-US" sz="2000" dirty="0"/>
              <a:t>). This happens when a stone blocks your gallbladder so it can’t empty. It causes constant pain and fever. Your gallbladder might burst, or rupture, if you don’t get treatment right away.</a:t>
            </a:r>
          </a:p>
          <a:p>
            <a:r>
              <a:rPr lang="en-US" sz="2000" b="1" dirty="0"/>
              <a:t>Blocked bile ducts</a:t>
            </a:r>
            <a:r>
              <a:rPr lang="en-US" sz="2000" dirty="0"/>
              <a:t>. This can cause fever, </a:t>
            </a:r>
            <a:r>
              <a:rPr lang="en-US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chills</a:t>
            </a:r>
            <a:r>
              <a:rPr lang="en-US" sz="2000" dirty="0"/>
              <a:t>, and yellowing of your skin and </a:t>
            </a:r>
            <a:r>
              <a:rPr lang="en-US" sz="2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eyes</a:t>
            </a:r>
            <a:r>
              <a:rPr lang="en-US" sz="2000" dirty="0"/>
              <a:t> (</a:t>
            </a:r>
            <a:r>
              <a:rPr lang="en-US" sz="2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jaundice</a:t>
            </a:r>
            <a:r>
              <a:rPr lang="en-US" sz="2000" dirty="0"/>
              <a:t>). If a stone blocks the duct to your </a:t>
            </a:r>
            <a:r>
              <a:rPr lang="en-US" sz="2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pancreas</a:t>
            </a:r>
            <a:r>
              <a:rPr lang="en-US" sz="2000" dirty="0"/>
              <a:t>, that organ may become inflamed (</a:t>
            </a:r>
            <a:r>
              <a:rPr lang="en-US" sz="20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pancreatitis</a:t>
            </a:r>
            <a:r>
              <a:rPr lang="en-US" sz="2000" dirty="0"/>
              <a:t>).</a:t>
            </a:r>
          </a:p>
          <a:p>
            <a:r>
              <a:rPr lang="en-US" sz="2000" b="1" dirty="0"/>
              <a:t>Infected bile ducts (acute cholangitis</a:t>
            </a:r>
            <a:r>
              <a:rPr lang="en-US" sz="2000" dirty="0"/>
              <a:t>). A blocked duct is more likely to get infected. If the bacteria spread to your bloodstream, they can cause a dangerous condition called </a:t>
            </a:r>
            <a:r>
              <a:rPr lang="en-US" sz="20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sepsis</a:t>
            </a:r>
            <a:r>
              <a:rPr lang="en-US" sz="2000" dirty="0"/>
              <a:t>.</a:t>
            </a:r>
          </a:p>
          <a:p>
            <a:r>
              <a:rPr lang="en-US" sz="2000" b="1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Gallbladder cancer</a:t>
            </a:r>
            <a:r>
              <a:rPr lang="en-US" sz="2000" dirty="0"/>
              <a:t>. It’s rare, but gallstones raise your risk of this kind of </a:t>
            </a:r>
            <a:r>
              <a:rPr lang="en-US" sz="20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cancer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br>
              <a:rPr lang="en-US" sz="2000" dirty="0"/>
            </a:b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636141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43A0-912C-4629-83C8-73C53015F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00026"/>
            <a:ext cx="10058400" cy="1314450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C00000"/>
                </a:solidFill>
              </a:rPr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CFB21-1928-43BE-A14E-AA255DD36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19250"/>
            <a:ext cx="10058400" cy="441579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dirty="0"/>
              <a:t> Doctor will do a </a:t>
            </a:r>
            <a:r>
              <a:rPr lang="en-US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physical exam</a:t>
            </a:r>
            <a:r>
              <a:rPr lang="en-US" sz="1600" dirty="0"/>
              <a:t> and might order tests including:</a:t>
            </a:r>
          </a:p>
          <a:p>
            <a:pPr algn="just"/>
            <a:r>
              <a:rPr lang="en-US" sz="1600" b="1" dirty="0"/>
              <a:t>Blood tests.</a:t>
            </a:r>
            <a:r>
              <a:rPr lang="en-US" sz="1600" dirty="0"/>
              <a:t> These check for signs of infection or blockage, and rule out other conditions.</a:t>
            </a:r>
          </a:p>
          <a:p>
            <a:pPr algn="just"/>
            <a:r>
              <a:rPr lang="en-US" sz="16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Ultrasound</a:t>
            </a:r>
            <a:r>
              <a:rPr lang="en-US" sz="1600" b="1" dirty="0"/>
              <a:t>. </a:t>
            </a:r>
            <a:r>
              <a:rPr lang="en-US" sz="1600" dirty="0"/>
              <a:t>This makes images of the inside of your body.</a:t>
            </a:r>
          </a:p>
          <a:p>
            <a:pPr algn="just"/>
            <a:r>
              <a:rPr lang="en-US" sz="16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 scan</a:t>
            </a:r>
            <a:r>
              <a:rPr lang="en-US" sz="1600" b="1" dirty="0"/>
              <a:t>.</a:t>
            </a:r>
            <a:r>
              <a:rPr lang="en-US" sz="1600" dirty="0"/>
              <a:t> Specialized X-rays let your doctor see inside your body, including your gallbladder.</a:t>
            </a:r>
          </a:p>
          <a:p>
            <a:pPr algn="just"/>
            <a:r>
              <a:rPr lang="en-US" sz="1600" b="1" dirty="0"/>
              <a:t>Magnetic resonance cholangiopancreatography</a:t>
            </a:r>
            <a:r>
              <a:rPr lang="en-US" sz="1600" dirty="0"/>
              <a:t> </a:t>
            </a:r>
            <a:r>
              <a:rPr lang="en-US" sz="1600" b="1" dirty="0"/>
              <a:t>(MRCP). </a:t>
            </a:r>
            <a:r>
              <a:rPr lang="en-US" sz="1600" dirty="0"/>
              <a:t>This test uses a magnetic field and pulses of radio wave energy to make pictures of the inside of your body, including your liver and gallbladder.</a:t>
            </a:r>
          </a:p>
          <a:p>
            <a:pPr algn="just"/>
            <a:r>
              <a:rPr lang="en-US" sz="1600" b="1" dirty="0" err="1"/>
              <a:t>Cholescintigraphy</a:t>
            </a:r>
            <a:r>
              <a:rPr lang="en-US" sz="1600" b="1" dirty="0"/>
              <a:t> (HIDA scan).</a:t>
            </a:r>
            <a:r>
              <a:rPr lang="en-US" sz="1600" dirty="0"/>
              <a:t> This test can check whether your gallbladder squeezes correctly. Your doctor injects a harmless radioactive material that makes its way to the organ. A technician can then watch its movement.</a:t>
            </a:r>
          </a:p>
          <a:p>
            <a:pPr algn="just"/>
            <a:r>
              <a:rPr lang="en-US" sz="1600" b="1" dirty="0"/>
              <a:t>Endoscopic retrograde cholangiopancreatography (ERCP).</a:t>
            </a:r>
            <a:r>
              <a:rPr lang="en-US" sz="1600" dirty="0"/>
              <a:t> Your doctor runs a tube called an </a:t>
            </a:r>
            <a:r>
              <a:rPr lang="en-US" sz="1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endoscope</a:t>
            </a:r>
            <a:r>
              <a:rPr lang="en-US" sz="1600" dirty="0"/>
              <a:t> through your </a:t>
            </a:r>
            <a:r>
              <a:rPr lang="en-US" sz="16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mouth</a:t>
            </a:r>
            <a:r>
              <a:rPr lang="en-US" sz="1600" dirty="0"/>
              <a:t> down to your small intestine. They inject a dye so they can see your bile ducts on a camera in the endoscope. They can often take out any gallstones that have moved into the ducts.</a:t>
            </a:r>
          </a:p>
          <a:p>
            <a:pPr algn="just"/>
            <a:r>
              <a:rPr lang="en-US" sz="1600" b="1" dirty="0"/>
              <a:t>Endoscopic ultrasound.</a:t>
            </a:r>
            <a:r>
              <a:rPr lang="en-US" sz="1600" dirty="0"/>
              <a:t> This test combines ultrasound and endoscopy to look for gallstones.</a:t>
            </a:r>
          </a:p>
          <a:p>
            <a:pPr marL="0" indent="0" algn="just">
              <a:buNone/>
            </a:pPr>
            <a:r>
              <a:rPr lang="en-US" sz="1600" dirty="0"/>
              <a:t>SOURCE:-</a:t>
            </a:r>
            <a:r>
              <a:rPr lang="en-IN" sz="16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https://www.webmd.com/</a:t>
            </a:r>
            <a:br>
              <a:rPr lang="en-US" sz="1600" dirty="0"/>
            </a:b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4003863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D0195-5337-49FA-8A82-EE22FC299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solidFill>
                  <a:srgbClr val="00B0F0"/>
                </a:solidFill>
              </a:rPr>
              <a:t>TREATMENT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2BE7DA-0E76-4726-962F-354673A14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6" y="2103438"/>
            <a:ext cx="9915524" cy="3932237"/>
          </a:xfrm>
        </p:spPr>
      </p:pic>
    </p:spTree>
    <p:extLst>
      <p:ext uri="{BB962C8B-B14F-4D97-AF65-F5344CB8AC3E}">
        <p14:creationId xmlns:p14="http://schemas.microsoft.com/office/powerpoint/2010/main" val="4096161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385CB-E169-4EAA-A22A-AE0E6213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solidFill>
                  <a:srgbClr val="00B0F0"/>
                </a:solidFill>
              </a:rPr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44CB7-36B1-4E18-A437-DD97C6AB4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Laparoscopic cholecystectomy.</a:t>
            </a:r>
            <a:r>
              <a:rPr lang="en-US" dirty="0"/>
              <a:t> This is the most common surgery for gallstones. Your doctor passes a narrow tube called a laparoscope into your belly through a small cut. It holds instruments, a light, and a camera. They take out your gallbladder through another small cut. You’ll usually go home the same day.</a:t>
            </a:r>
          </a:p>
          <a:p>
            <a:r>
              <a:rPr lang="en-US" b="1" dirty="0"/>
              <a:t>Open cholecystectomy.</a:t>
            </a:r>
            <a:r>
              <a:rPr lang="en-US" dirty="0"/>
              <a:t> Your doctor makes bigger cuts in your belly to remove your gallbladder. You’ll stay in the hospital for a few days afterward.</a:t>
            </a:r>
          </a:p>
          <a:p>
            <a:r>
              <a:rPr lang="en-US" dirty="0"/>
              <a:t>If gallstones are in your bile ducts, your doctor may use ERCP to find and remove them before or during surgery.</a:t>
            </a:r>
          </a:p>
          <a:p>
            <a:r>
              <a:rPr lang="en-US" dirty="0"/>
              <a:t>If you have another medical condition and your doctor thinks you shouldn't have surgery, they might give you </a:t>
            </a:r>
            <a:r>
              <a:rPr lang="en-US" dirty="0">
                <a:hlinkClick r:id="rId2"/>
              </a:rPr>
              <a:t>medication</a:t>
            </a:r>
            <a:r>
              <a:rPr lang="en-US" dirty="0"/>
              <a:t> instead. </a:t>
            </a:r>
            <a:r>
              <a:rPr lang="en-US" dirty="0" err="1"/>
              <a:t>Chenodiol</a:t>
            </a:r>
            <a:r>
              <a:rPr lang="en-US" dirty="0"/>
              <a:t> (</a:t>
            </a:r>
            <a:r>
              <a:rPr lang="en-US" dirty="0" err="1"/>
              <a:t>Chenodol</a:t>
            </a:r>
            <a:r>
              <a:rPr lang="en-US" dirty="0"/>
              <a:t>) and </a:t>
            </a:r>
            <a:r>
              <a:rPr lang="en-US" dirty="0">
                <a:hlinkClick r:id="rId3"/>
              </a:rPr>
              <a:t>ursodiol</a:t>
            </a:r>
            <a:r>
              <a:rPr lang="en-US" dirty="0"/>
              <a:t> (</a:t>
            </a:r>
            <a:r>
              <a:rPr lang="en-US" dirty="0" err="1">
                <a:hlinkClick r:id="rId4"/>
              </a:rPr>
              <a:t>Actigall</a:t>
            </a:r>
            <a:r>
              <a:rPr lang="en-US" dirty="0"/>
              <a:t>, </a:t>
            </a:r>
            <a:r>
              <a:rPr lang="en-US" dirty="0" err="1"/>
              <a:t>Urso</a:t>
            </a:r>
            <a:r>
              <a:rPr lang="en-US" dirty="0"/>
              <a:t> 250, </a:t>
            </a:r>
            <a:r>
              <a:rPr lang="en-US" dirty="0" err="1"/>
              <a:t>Urso</a:t>
            </a:r>
            <a:r>
              <a:rPr lang="en-US" dirty="0"/>
              <a:t> Forte) dissolve cholesterol stones. They can cause mild </a:t>
            </a:r>
            <a:r>
              <a:rPr lang="en-US" dirty="0">
                <a:hlinkClick r:id="rId5"/>
              </a:rPr>
              <a:t>diarrhea</a:t>
            </a:r>
            <a:r>
              <a:rPr lang="en-US" dirty="0"/>
              <a:t>.</a:t>
            </a:r>
          </a:p>
          <a:p>
            <a:r>
              <a:rPr lang="en-US" dirty="0"/>
              <a:t>You may have to take the medicine for years to totally dissolve the stones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17019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FF762-B446-40F3-BC71-DCCEA43C1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Preventing Gallstones</a:t>
            </a:r>
            <a:br>
              <a:rPr lang="en-US" b="1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D6896-D9B0-46BE-BAE3-D2866E6AA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400" b="1" dirty="0"/>
              <a:t>Some lifestyle changes might lower your risk of gallstones.</a:t>
            </a:r>
          </a:p>
          <a:p>
            <a:pPr algn="just"/>
            <a:r>
              <a:rPr lang="en-US" sz="2400" b="1" dirty="0"/>
              <a:t>Eat a healthy diet that's high in fiber and good fats, like </a:t>
            </a:r>
            <a:r>
              <a:rPr lang="en-US" sz="2400" b="1" dirty="0">
                <a:hlinkClick r:id="rId2"/>
              </a:rPr>
              <a:t>fish oil</a:t>
            </a:r>
            <a:r>
              <a:rPr lang="en-US" sz="2400" b="1" dirty="0"/>
              <a:t> and olive oil. Avoid refined carbs, </a:t>
            </a:r>
            <a:r>
              <a:rPr lang="en-US" sz="2400" b="1" dirty="0">
                <a:hlinkClick r:id="rId3"/>
              </a:rPr>
              <a:t>sugar</a:t>
            </a:r>
            <a:r>
              <a:rPr lang="en-US" sz="2400" b="1" dirty="0"/>
              <a:t>, and unhealthy fats.</a:t>
            </a:r>
          </a:p>
          <a:p>
            <a:pPr algn="just"/>
            <a:r>
              <a:rPr lang="en-US" sz="2400" b="1" dirty="0"/>
              <a:t>Get regular </a:t>
            </a:r>
            <a:r>
              <a:rPr lang="en-US" sz="2400" b="1" dirty="0">
                <a:hlinkClick r:id="rId4"/>
              </a:rPr>
              <a:t>exercise</a:t>
            </a:r>
            <a:r>
              <a:rPr lang="en-US" sz="2400" b="1" dirty="0"/>
              <a:t>. Aim for at least 30 minutes, 5 days a week.</a:t>
            </a:r>
          </a:p>
          <a:p>
            <a:pPr algn="just"/>
            <a:r>
              <a:rPr lang="en-US" sz="2400" b="1" dirty="0"/>
              <a:t>Avoid diets that make you lose a lot of </a:t>
            </a:r>
            <a:r>
              <a:rPr lang="en-US" sz="2400" b="1" dirty="0">
                <a:hlinkClick r:id="rId5"/>
              </a:rPr>
              <a:t>weight</a:t>
            </a:r>
            <a:r>
              <a:rPr lang="en-US" sz="2400" b="1" dirty="0"/>
              <a:t> in a short time.</a:t>
            </a:r>
          </a:p>
          <a:p>
            <a:pPr algn="just"/>
            <a:r>
              <a:rPr lang="en-US" sz="2400" b="1" dirty="0"/>
              <a:t>If you’re a woman at high risk of gallstones (for example, because of your family history or another health condition), talk to your doctor about whether you should avoid the use of hormonal </a:t>
            </a:r>
            <a:r>
              <a:rPr lang="en-US" sz="2400" b="1" dirty="0">
                <a:hlinkClick r:id="rId6"/>
              </a:rPr>
              <a:t>birth control</a:t>
            </a:r>
            <a:r>
              <a:rPr lang="en-US" sz="2400" b="1" dirty="0"/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8373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D3C1B-751D-47ED-B422-8DEABF8FE0F7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2"/>
            </a:solidFill>
          </a:ln>
        </p:spPr>
        <p:txBody>
          <a:bodyPr/>
          <a:lstStyle/>
          <a:p>
            <a:pPr algn="ctr"/>
            <a:r>
              <a:rPr lang="en-IN" dirty="0">
                <a:solidFill>
                  <a:srgbClr val="00B05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WHAT IS BILE?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A42A9-8077-454C-93B4-DB910EC19644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92D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just"/>
            <a:r>
              <a:rPr lang="en-IN" sz="3200" b="1" dirty="0"/>
              <a:t>A product secretion as well as excretion of liver.</a:t>
            </a:r>
          </a:p>
          <a:p>
            <a:pPr algn="just"/>
            <a:r>
              <a:rPr lang="en-IN" sz="3200" b="1" dirty="0"/>
              <a:t>Mostly yellowish green in colour .</a:t>
            </a:r>
          </a:p>
          <a:p>
            <a:pPr algn="just"/>
            <a:r>
              <a:rPr lang="en-IN" sz="3200" b="1" dirty="0"/>
              <a:t>Contains water, cholesterol, lecithin, fat, bile salt, bile pigments, inorganic salts.</a:t>
            </a:r>
          </a:p>
          <a:p>
            <a:pPr algn="just"/>
            <a:r>
              <a:rPr lang="en-IN" sz="3200" b="1" dirty="0"/>
              <a:t>Doesn't contain any enzymes</a:t>
            </a:r>
          </a:p>
        </p:txBody>
      </p:sp>
    </p:spTree>
    <p:extLst>
      <p:ext uri="{BB962C8B-B14F-4D97-AF65-F5344CB8AC3E}">
        <p14:creationId xmlns:p14="http://schemas.microsoft.com/office/powerpoint/2010/main" val="2890682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1850C-5AC2-4E79-923F-93C58CF6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00B0F0"/>
                </a:solidFill>
              </a:rPr>
              <a:t>DIETARY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BFE98-73F9-4559-AC87-7BD43CD5D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b="1" dirty="0"/>
              <a:t>LOW CALORIE</a:t>
            </a:r>
          </a:p>
          <a:p>
            <a:r>
              <a:rPr lang="en-IN" sz="2800" b="1" dirty="0"/>
              <a:t>Normal carbohydrate  with low simple </a:t>
            </a:r>
            <a:r>
              <a:rPr lang="en-IN" sz="2800" b="1" dirty="0" err="1"/>
              <a:t>su</a:t>
            </a:r>
            <a:endParaRPr lang="en-IN" sz="2800" b="1" dirty="0"/>
          </a:p>
          <a:p>
            <a:r>
              <a:rPr lang="en-IN" sz="2800" b="1" dirty="0"/>
              <a:t>MODERATE PROTEIN MAINLY VEG PROTEIN</a:t>
            </a:r>
          </a:p>
          <a:p>
            <a:r>
              <a:rPr lang="en-IN" sz="2800" b="1" dirty="0"/>
              <a:t>RESTRICTED FAT AND FAT CONTAINING FOOD.</a:t>
            </a:r>
          </a:p>
          <a:p>
            <a:r>
              <a:rPr lang="en-IN" sz="2800" b="1" dirty="0"/>
              <a:t>VIT MINERAL SUPPLEMENTATION.</a:t>
            </a:r>
          </a:p>
          <a:p>
            <a:r>
              <a:rPr lang="en-IN" sz="2800" b="1" dirty="0"/>
              <a:t>ADEQUATE WATER INTAKE.</a:t>
            </a:r>
          </a:p>
          <a:p>
            <a:r>
              <a:rPr lang="en-IN" sz="2800" b="1" dirty="0"/>
              <a:t>SIMPLE DIET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7360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7EC7-0104-4592-99E6-52B392FC8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Bile acids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8C7CA-ADE0-44D8-A8E2-07812FEE5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14500"/>
            <a:ext cx="10058400" cy="432054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0" indent="0" algn="just">
              <a:buNone/>
            </a:pPr>
            <a:r>
              <a:rPr lang="en-IN" sz="2000" b="1" dirty="0"/>
              <a:t>Bile acids are produced from cholesterol in hepatocyte</a:t>
            </a:r>
          </a:p>
          <a:p>
            <a:pPr marL="0" indent="0" algn="just">
              <a:buNone/>
            </a:pPr>
            <a:r>
              <a:rPr lang="en-IN" sz="2000" b="1" dirty="0">
                <a:solidFill>
                  <a:srgbClr val="00B050"/>
                </a:solidFill>
              </a:rPr>
              <a:t>Primary bile acids </a:t>
            </a:r>
            <a:r>
              <a:rPr lang="en-IN" sz="2000" b="1" dirty="0"/>
              <a:t>:- synthesised from cholesterol by endogenous enzymes in hepatocyte. More water soluble.</a:t>
            </a:r>
          </a:p>
          <a:p>
            <a:pPr marL="342900" indent="-342900" algn="just">
              <a:buAutoNum type="alphaLcParenR"/>
            </a:pPr>
            <a:r>
              <a:rPr lang="en-IN" sz="2000" b="1" dirty="0"/>
              <a:t>Cholic acid</a:t>
            </a:r>
          </a:p>
          <a:p>
            <a:pPr marL="342900" indent="-342900" algn="just">
              <a:buAutoNum type="alphaLcParenR"/>
            </a:pPr>
            <a:r>
              <a:rPr lang="en-IN" sz="2000" b="1" dirty="0"/>
              <a:t>Chenodeoxycholic acid</a:t>
            </a:r>
          </a:p>
          <a:p>
            <a:pPr marL="0" indent="0" algn="just">
              <a:buNone/>
            </a:pPr>
            <a:endParaRPr lang="en-IN" sz="2000" b="1" dirty="0"/>
          </a:p>
          <a:p>
            <a:pPr marL="0" indent="0" algn="just">
              <a:buNone/>
            </a:pPr>
            <a:r>
              <a:rPr lang="en-IN" sz="2000" b="1" dirty="0">
                <a:solidFill>
                  <a:srgbClr val="00B050"/>
                </a:solidFill>
              </a:rPr>
              <a:t>Secondary bile acids </a:t>
            </a:r>
            <a:r>
              <a:rPr lang="en-IN" sz="2000" b="1" dirty="0"/>
              <a:t>:- synthesise from primary bile acids when enters into the intestine by the action of bacterial enzymes. Less water </a:t>
            </a:r>
            <a:r>
              <a:rPr lang="en-IN" sz="2000" b="1" dirty="0" err="1"/>
              <a:t>solouble</a:t>
            </a:r>
            <a:r>
              <a:rPr lang="en-IN" sz="2000" b="1" dirty="0"/>
              <a:t>.</a:t>
            </a:r>
          </a:p>
          <a:p>
            <a:pPr marL="342900" indent="-342900" algn="just">
              <a:buAutoNum type="alphaLcParenR"/>
            </a:pPr>
            <a:r>
              <a:rPr lang="en-IN" sz="2000" b="1" dirty="0"/>
              <a:t>Deoxycholic acid</a:t>
            </a:r>
          </a:p>
          <a:p>
            <a:pPr marL="342900" indent="-342900" algn="just">
              <a:buAutoNum type="alphaLcParenR"/>
            </a:pPr>
            <a:r>
              <a:rPr lang="en-IN" sz="2000" b="1" dirty="0" err="1"/>
              <a:t>Lithocolic</a:t>
            </a:r>
            <a:r>
              <a:rPr lang="en-IN" sz="2000" b="1" dirty="0"/>
              <a:t> acid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19949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9E243-65DC-4C19-908C-B9407A6FB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6600" dirty="0" err="1"/>
              <a:t>Blie</a:t>
            </a:r>
            <a:r>
              <a:rPr lang="en-IN" sz="6600" dirty="0"/>
              <a:t> salts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C1485-2466-4EB7-96FE-A282988DA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876550"/>
            <a:ext cx="10058400" cy="3158490"/>
          </a:xfrm>
        </p:spPr>
        <p:txBody>
          <a:bodyPr>
            <a:normAutofit/>
          </a:bodyPr>
          <a:lstStyle/>
          <a:p>
            <a:pPr algn="ctr"/>
            <a:r>
              <a:rPr lang="en-IN" sz="5400" b="1" dirty="0">
                <a:solidFill>
                  <a:srgbClr val="FF0000"/>
                </a:solidFill>
              </a:rPr>
              <a:t>Sodium taurocholate</a:t>
            </a:r>
          </a:p>
          <a:p>
            <a:pPr algn="ctr"/>
            <a:r>
              <a:rPr lang="en-IN" sz="5400" b="1" dirty="0">
                <a:solidFill>
                  <a:srgbClr val="FF0000"/>
                </a:solidFill>
              </a:rPr>
              <a:t>Sodium </a:t>
            </a:r>
            <a:r>
              <a:rPr lang="en-IN" sz="5400" b="1" dirty="0" err="1">
                <a:solidFill>
                  <a:srgbClr val="FF0000"/>
                </a:solidFill>
              </a:rPr>
              <a:t>glychocolate</a:t>
            </a:r>
            <a:endParaRPr lang="en-IN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88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46B88-373D-4FEE-9D1B-2EF7C8328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Gall bladder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8561A-4C9E-4715-A56E-E3E51D553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638300"/>
            <a:ext cx="4754880" cy="762000"/>
          </a:xfrm>
        </p:spPr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Structure of gall bladder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978501C-E5EB-4DD5-981B-11331D438A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3" y="2400300"/>
            <a:ext cx="4754880" cy="3556000"/>
          </a:xfrm>
          <a:ln>
            <a:solidFill>
              <a:schemeClr val="tx1"/>
            </a:solidFill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A89FCE-5672-4700-B472-AE8737CCE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771650"/>
            <a:ext cx="5032248" cy="485775"/>
          </a:xfrm>
        </p:spPr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FUNCTIONS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43B83-38A5-4182-B8AC-0D7D123F42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400300"/>
            <a:ext cx="5032248" cy="3556681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Gallbladder stores and releases bile, a fluid made in your liver, to help in fat digestion by emulsification.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i="1" dirty="0">
                <a:solidFill>
                  <a:srgbClr val="7030A0"/>
                </a:solidFill>
              </a:rPr>
              <a:t>CCK contracts gall bladder as fat enters into small intestine. Then </a:t>
            </a:r>
            <a:r>
              <a:rPr lang="en-US" i="1" dirty="0" err="1">
                <a:solidFill>
                  <a:srgbClr val="7030A0"/>
                </a:solidFill>
              </a:rPr>
              <a:t>spincter</a:t>
            </a:r>
            <a:r>
              <a:rPr lang="en-US" i="1" dirty="0">
                <a:solidFill>
                  <a:srgbClr val="7030A0"/>
                </a:solidFill>
              </a:rPr>
              <a:t> of ODII opens and bile from gallbladder inter into the small intestine through common bile duct</a:t>
            </a:r>
            <a:r>
              <a:rPr lang="en-US" b="1" dirty="0">
                <a:solidFill>
                  <a:srgbClr val="7030A0"/>
                </a:solidFill>
              </a:rPr>
              <a:t>.</a:t>
            </a:r>
            <a:endParaRPr lang="en-IN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852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8DCAC-AD13-4DDA-B92E-5782E280E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63868"/>
            <a:ext cx="10058400" cy="1231657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gall stones?</a:t>
            </a:r>
            <a:b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378602-F7D2-4991-865C-A6CCD10FE2C4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  <a:effectLst>
            <a:glow rad="101600">
              <a:srgbClr val="FFC000">
                <a:alpha val="60000"/>
              </a:srgbClr>
            </a:glow>
          </a:effectLst>
        </p:spPr>
        <p:txBody>
          <a:bodyPr/>
          <a:lstStyle/>
          <a:p>
            <a:r>
              <a:rPr lang="en-US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Gallstones</a:t>
            </a:r>
            <a:r>
              <a:rPr lang="en-US" b="1" dirty="0"/>
              <a:t> are pieces of solid material that form in your </a:t>
            </a:r>
            <a:r>
              <a:rPr lang="en-US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gallbladder</a:t>
            </a:r>
            <a:r>
              <a:rPr lang="en-US" b="1" dirty="0"/>
              <a:t>, a small organ under your </a:t>
            </a:r>
            <a:r>
              <a:rPr lang="en-US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liver</a:t>
            </a:r>
            <a:r>
              <a:rPr lang="en-US" b="1" dirty="0"/>
              <a:t>. </a:t>
            </a:r>
          </a:p>
          <a:p>
            <a:pPr marL="0" indent="0">
              <a:buNone/>
            </a:pPr>
            <a:endParaRPr lang="en-IN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BBCDF8-DB1F-4C71-B636-44ADBD45E2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75" y="2857500"/>
            <a:ext cx="4772025" cy="293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42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7DD4B-60D2-4E91-966F-704E6F993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Cholethiasis &amp; choledocholithiasis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199EF-B32E-4D79-B36E-70E9F80BFBB6}"/>
              </a:ext>
            </a:extLst>
          </p:cNvPr>
          <p:cNvSpPr>
            <a:spLocks noGrp="1"/>
          </p:cNvSpPr>
          <p:nvPr>
            <p:ph idx="1"/>
          </p:nvPr>
        </p:nvSpPr>
        <p:spPr>
          <a:scene3d>
            <a:camera prst="perspectiveRight"/>
            <a:lightRig rig="threePt" dir="t"/>
          </a:scene3d>
        </p:spPr>
        <p:txBody>
          <a:bodyPr/>
          <a:lstStyle/>
          <a:p>
            <a:pPr algn="just"/>
            <a:r>
              <a:rPr lang="en-IN" sz="2800" b="1" dirty="0"/>
              <a:t>Presence of gall stones in the gall bladder is called </a:t>
            </a:r>
            <a:r>
              <a:rPr lang="en-IN" sz="2800" b="1" dirty="0">
                <a:solidFill>
                  <a:srgbClr val="FF0000"/>
                </a:solidFill>
              </a:rPr>
              <a:t>cholelithiasis.</a:t>
            </a:r>
            <a:r>
              <a:rPr lang="en-IN" sz="2800" b="1" dirty="0"/>
              <a:t> May cause no symptoms, patients might be aware of their presence.</a:t>
            </a:r>
          </a:p>
          <a:p>
            <a:pPr algn="just"/>
            <a:endParaRPr lang="en-IN" sz="2800" b="1" dirty="0"/>
          </a:p>
          <a:p>
            <a:pPr algn="just"/>
            <a:r>
              <a:rPr lang="en-IN" sz="2800" b="1" dirty="0"/>
              <a:t>When stones slip into the common bile duct producing obstructions , pain , cramps is referred to as </a:t>
            </a:r>
            <a:r>
              <a:rPr lang="en-IN" sz="2800" b="1" dirty="0">
                <a:solidFill>
                  <a:srgbClr val="FF0000"/>
                </a:solidFill>
              </a:rPr>
              <a:t>Choledocholithiasis</a:t>
            </a:r>
            <a:r>
              <a:rPr lang="en-IN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7176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766B6-3EFD-4799-9C5E-D79A184E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2094"/>
            <a:ext cx="10058400" cy="1371600"/>
          </a:xfrm>
        </p:spPr>
        <p:txBody>
          <a:bodyPr/>
          <a:lstStyle/>
          <a:p>
            <a:r>
              <a:rPr lang="en-IN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Choledocolithiasis</a:t>
            </a:r>
            <a:r>
              <a:rPr lang="en-I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 cholangitis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4E428F-EC71-4232-AF4A-E68EF421E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4" y="1743075"/>
            <a:ext cx="7753351" cy="4772025"/>
          </a:xfrm>
        </p:spPr>
      </p:pic>
    </p:spTree>
    <p:extLst>
      <p:ext uri="{BB962C8B-B14F-4D97-AF65-F5344CB8AC3E}">
        <p14:creationId xmlns:p14="http://schemas.microsoft.com/office/powerpoint/2010/main" val="3525520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940D8-1636-48D1-908D-873CC0EF9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 STONE TYPES </a:t>
            </a:r>
            <a:r>
              <a:rPr lang="en-I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continues….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32548E-D504-4CD9-A7E2-801266CFC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918944"/>
            <a:ext cx="9048750" cy="4405655"/>
          </a:xfrm>
        </p:spPr>
      </p:pic>
    </p:spTree>
    <p:extLst>
      <p:ext uri="{BB962C8B-B14F-4D97-AF65-F5344CB8AC3E}">
        <p14:creationId xmlns:p14="http://schemas.microsoft.com/office/powerpoint/2010/main" val="912384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106</TotalTime>
  <Words>1299</Words>
  <Application>Microsoft Office PowerPoint</Application>
  <PresentationFormat>Widescreen</PresentationFormat>
  <Paragraphs>121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Adobe Fan Heiti Std B</vt:lpstr>
      <vt:lpstr>Adobe Gothic Std B</vt:lpstr>
      <vt:lpstr>Book Antiqua</vt:lpstr>
      <vt:lpstr>Century Gothic</vt:lpstr>
      <vt:lpstr>Comic Sans MS</vt:lpstr>
      <vt:lpstr>Garamond</vt:lpstr>
      <vt:lpstr>Savon</vt:lpstr>
      <vt:lpstr>CHOLETHIASIS</vt:lpstr>
      <vt:lpstr>WHAT IS BILE?</vt:lpstr>
      <vt:lpstr>Bile acids</vt:lpstr>
      <vt:lpstr>Blie salts </vt:lpstr>
      <vt:lpstr>Gall bladder</vt:lpstr>
      <vt:lpstr>What is gall stones? </vt:lpstr>
      <vt:lpstr>Cholethiasis &amp; choledocholithiasis</vt:lpstr>
      <vt:lpstr>Choledocolithiasis vs cholangitis</vt:lpstr>
      <vt:lpstr>GALL STONE TYPES continues….</vt:lpstr>
      <vt:lpstr>Gall stone types </vt:lpstr>
      <vt:lpstr>Causes </vt:lpstr>
      <vt:lpstr>Risk factors</vt:lpstr>
      <vt:lpstr>cholecystitis</vt:lpstr>
      <vt:lpstr>SYMPTOMS</vt:lpstr>
      <vt:lpstr>COMPLICATIONS </vt:lpstr>
      <vt:lpstr>DIAGNOSIS</vt:lpstr>
      <vt:lpstr>TREATMENT</vt:lpstr>
      <vt:lpstr>TREATMENT</vt:lpstr>
      <vt:lpstr>Preventing Gallstones </vt:lpstr>
      <vt:lpstr>DIETARY PRINCIPLES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CHOLETHIASIS</dc:title>
  <dc:creator>Soma Saha</dc:creator>
  <cp:lastModifiedBy>Soma Saha</cp:lastModifiedBy>
  <cp:revision>12</cp:revision>
  <dcterms:created xsi:type="dcterms:W3CDTF">2020-07-20T14:55:35Z</dcterms:created>
  <dcterms:modified xsi:type="dcterms:W3CDTF">2023-09-24T15:22:10Z</dcterms:modified>
</cp:coreProperties>
</file>