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92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</p:spTree>
    <p:extLst>
      <p:ext uri="{BB962C8B-B14F-4D97-AF65-F5344CB8AC3E}">
        <p14:creationId xmlns:p14="http://schemas.microsoft.com/office/powerpoint/2010/main" val="365846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7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</p:spTree>
    <p:extLst>
      <p:ext uri="{BB962C8B-B14F-4D97-AF65-F5344CB8AC3E}">
        <p14:creationId xmlns:p14="http://schemas.microsoft.com/office/powerpoint/2010/main" val="198281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17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</p:spTree>
    <p:extLst>
      <p:ext uri="{BB962C8B-B14F-4D97-AF65-F5344CB8AC3E}">
        <p14:creationId xmlns:p14="http://schemas.microsoft.com/office/powerpoint/2010/main" val="314220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</p:spTree>
    <p:extLst>
      <p:ext uri="{BB962C8B-B14F-4D97-AF65-F5344CB8AC3E}">
        <p14:creationId xmlns:p14="http://schemas.microsoft.com/office/powerpoint/2010/main" val="209570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</p:spTree>
    <p:extLst>
      <p:ext uri="{BB962C8B-B14F-4D97-AF65-F5344CB8AC3E}">
        <p14:creationId xmlns:p14="http://schemas.microsoft.com/office/powerpoint/2010/main" val="325825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</p:spTree>
    <p:extLst>
      <p:ext uri="{BB962C8B-B14F-4D97-AF65-F5344CB8AC3E}">
        <p14:creationId xmlns:p14="http://schemas.microsoft.com/office/powerpoint/2010/main" val="203935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</p:spTree>
    <p:extLst>
      <p:ext uri="{BB962C8B-B14F-4D97-AF65-F5344CB8AC3E}">
        <p14:creationId xmlns:p14="http://schemas.microsoft.com/office/powerpoint/2010/main" val="390748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0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EC172AB-1A70-4D73-B4B2-3616D9ACCC95}" type="datetimeFigureOut">
              <a:rPr lang="bn-IN" smtClean="0"/>
              <a:t>27-05-23</a:t>
            </a:fld>
            <a:endParaRPr lang="b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b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6992DC5-4402-43B4-B575-7710662607BA}" type="slidenum">
              <a:rPr lang="bn-IN" smtClean="0"/>
              <a:t>‹#›</a:t>
            </a:fld>
            <a:endParaRPr lang="bn-I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69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AAFD6-FB0A-45DB-711F-BD28C5ED0E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Concept of the following </a:t>
            </a:r>
            <a:r>
              <a:rPr lang="en-US" dirty="0" err="1"/>
              <a:t>samjnas</a:t>
            </a:r>
            <a:endParaRPr lang="b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C301B1-6602-9ABA-1B32-DED12AD3AF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Presented by Dr. Dilip Panda</a:t>
            </a:r>
          </a:p>
          <a:p>
            <a:r>
              <a:rPr lang="en-US" dirty="0"/>
              <a:t>Assistant Prof. </a:t>
            </a:r>
          </a:p>
          <a:p>
            <a:r>
              <a:rPr lang="en-US" dirty="0"/>
              <a:t>Department of Sanskrit</a:t>
            </a:r>
          </a:p>
          <a:p>
            <a:r>
              <a:rPr lang="en-US" dirty="0" err="1"/>
              <a:t>Hiralal</a:t>
            </a:r>
            <a:r>
              <a:rPr lang="en-US" dirty="0"/>
              <a:t> Majumdar Memorial College for Women</a:t>
            </a:r>
            <a:endParaRPr lang="bn-IN" dirty="0"/>
          </a:p>
        </p:txBody>
      </p:sp>
    </p:spTree>
    <p:extLst>
      <p:ext uri="{BB962C8B-B14F-4D97-AF65-F5344CB8AC3E}">
        <p14:creationId xmlns:p14="http://schemas.microsoft.com/office/powerpoint/2010/main" val="1352124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71FD1-C76E-6933-9293-8A9FC4C0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641777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sa-IN" sz="80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गुणः</a:t>
            </a:r>
            <a:endParaRPr lang="bn-IN" sz="8000" dirty="0">
              <a:solidFill>
                <a:srgbClr val="FF0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B0E0A-8E4D-9A78-5754-51D2AA3B2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a-IN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अदेङ् गुणः 1.1.2</a:t>
            </a:r>
          </a:p>
          <a:p>
            <a:r>
              <a:rPr lang="sa-IN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अत् एङ् च गुणसंज्ञः स्यात्। (अत् – अ, ए, ओ)</a:t>
            </a:r>
          </a:p>
          <a:p>
            <a:r>
              <a:rPr lang="sa-IN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ऋ, ॠ &lt; अर्</a:t>
            </a:r>
          </a:p>
          <a:p>
            <a:r>
              <a:rPr lang="sa-IN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लृ &lt; अल्</a:t>
            </a:r>
          </a:p>
          <a:p>
            <a:r>
              <a:rPr lang="sa-IN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इ, ई &lt; ए</a:t>
            </a:r>
          </a:p>
          <a:p>
            <a:r>
              <a:rPr lang="sa-IN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उ, ऊ &lt; ओ</a:t>
            </a:r>
          </a:p>
          <a:p>
            <a:r>
              <a:rPr lang="sa-IN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प्रयोगः – तव + इयम् – तवेयम्, नील + उत्पलम् – नीलोत्पलम्, गङ्गा + उदकम् – गङ्गोदकम्, देव + ऋषिः – देवर्षिः</a:t>
            </a:r>
          </a:p>
          <a:p>
            <a:r>
              <a:rPr lang="sa-IN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(सूत्रम् – आद्गुणः 6.1.87)</a:t>
            </a:r>
            <a:endParaRPr lang="bn-IN" b="1" dirty="0">
              <a:solidFill>
                <a:srgbClr val="00B05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629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E36B4-03ED-3724-9705-DCC441344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वृद्धिः</a:t>
            </a:r>
            <a:endParaRPr lang="bn-IN" sz="8000" dirty="0">
              <a:solidFill>
                <a:srgbClr val="FF0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2E518-2B04-6FEB-8845-16DE97487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a-IN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वृद्धिरादैच् 1.1.1 (वृद्धिः + आत् + ऐच्) (पाणिनीयं प्रथमं सूत्रम्)</a:t>
            </a:r>
          </a:p>
          <a:p>
            <a:r>
              <a:rPr lang="sa-IN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आदैच्च वृद्धिसंज्ञः स्यात्।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अ &lt; आ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इ, ई, ए &lt; ऐ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उ, ऊ, ओ &lt; औ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ऋ, ॠ &lt; आर्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लृ &lt; आल्</a:t>
            </a:r>
          </a:p>
          <a:p>
            <a:r>
              <a:rPr lang="sa-IN" b="1" dirty="0">
                <a:solidFill>
                  <a:srgbClr val="92D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अद्य + एव – अद्यैव, मत + ऐक्यम् – मतैक्यम्, जल + ओघः – जलौघः, सदा + औत्सुक्यम् – सदौत्सुक्यम्</a:t>
            </a:r>
          </a:p>
          <a:p>
            <a:r>
              <a:rPr lang="sa-IN" b="1" dirty="0">
                <a:solidFill>
                  <a:srgbClr val="92D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(सूत्रम् – वृद्धिरेचि 6.1.88)</a:t>
            </a:r>
            <a:endParaRPr lang="bn-IN" b="1" dirty="0">
              <a:solidFill>
                <a:srgbClr val="92D05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40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FEAD-A479-2FE9-9110-39EC1C1DB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dirty="0">
                <a:latin typeface="Aparajita" panose="02020603050405020304" pitchFamily="18" charset="0"/>
                <a:cs typeface="Aparajita" panose="02020603050405020304" pitchFamily="18" charset="0"/>
              </a:rPr>
              <a:t>टि</a:t>
            </a:r>
            <a:endParaRPr lang="bn-IN" sz="8000" dirty="0"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4C3E-57D8-7284-56AD-FF26F7A31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a-IN" sz="2400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अचोऽन्त्यादि टि 1.1.64 (अचः, अन्त्यादि, टि इति सूत्रगतपदच्छेदः)</a:t>
            </a:r>
          </a:p>
          <a:p>
            <a:r>
              <a:rPr lang="sa-IN" sz="2400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अचां मध्ये योऽन्त्यः स आदिर्यस्य तट् टिसंज्ञं स्यात्।</a:t>
            </a:r>
          </a:p>
          <a:p>
            <a:r>
              <a:rPr lang="sa-IN" sz="2400" b="1" dirty="0">
                <a:latin typeface="Kokila" panose="020B0604020202020204" pitchFamily="34" charset="0"/>
                <a:cs typeface="Kokila" panose="020B0604020202020204" pitchFamily="34" charset="0"/>
              </a:rPr>
              <a:t>(पदस्य अन्त्यस्वरादारभ्य शेषांशः टि इत्युच्यते)</a:t>
            </a:r>
          </a:p>
          <a:p>
            <a:r>
              <a:rPr lang="sa-IN" sz="24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गम् इत्यस्य अम्, आताम् इत्यस्य आम्, न्याय इति शब्दस्य अ, मनस् इत्यस्य अस् टि भवति।</a:t>
            </a:r>
          </a:p>
          <a:p>
            <a:r>
              <a:rPr lang="sa-IN" sz="24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मनस् + ईषा – मन् + ईषा (टिलोपः) &lt; मनीषा</a:t>
            </a:r>
            <a:endParaRPr lang="bn-IN" sz="2400" b="1" dirty="0">
              <a:solidFill>
                <a:srgbClr val="00B0F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73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B64AE-E67C-6D0B-7AE1-5A8940E8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घि</a:t>
            </a:r>
            <a:endParaRPr lang="bn-IN" sz="8000" b="1" dirty="0">
              <a:solidFill>
                <a:srgbClr val="FF0000"/>
              </a:solidFill>
              <a:latin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203E-D5F2-234E-DCFC-5725440B8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a-IN" sz="2400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सूत्रम् – शेषो घ्यसखि 1.4.7 (शेषः, घि, असखि इति सूत्रगतपदच्छेदः)</a:t>
            </a:r>
          </a:p>
          <a:p>
            <a:r>
              <a:rPr lang="sa-IN" sz="2400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अ-नदीसंज्ञकस्य इ-कारान्तस्य उ-कारान्तस्य च शब्दस्य घिसंज्ञा विधीयते। परन्तु सखिशब्दस्य घिसंज्ञा न विधीयते।</a:t>
            </a:r>
          </a:p>
          <a:p>
            <a:r>
              <a:rPr lang="sa-IN" sz="2400" b="1" dirty="0"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हरिः, मुनिः, अग्निः, वायुः, धेनु, मति।</a:t>
            </a:r>
            <a:endParaRPr lang="bn-IN" sz="2400" b="1" dirty="0"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718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EF113-96C5-8133-BA00-412B7BD26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dirty="0">
                <a:solidFill>
                  <a:srgbClr val="FFC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घुः</a:t>
            </a:r>
            <a:endParaRPr lang="bn-IN" sz="8000" dirty="0">
              <a:solidFill>
                <a:srgbClr val="FFC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5F977-FC6F-1166-4E28-CA15A4A01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a-IN" sz="2800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सूत्रम् – दाधा घ्वदाप 1.1.20 (दाधा, घु, अदाप् इति सूत्रगतपदच्छेदः)</a:t>
            </a:r>
          </a:p>
          <a:p>
            <a:r>
              <a:rPr lang="sa-IN" sz="28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दारूपा धारूपा धातवो घुसंज्ञाः स्युर्दाप्दैपौ विना।</a:t>
            </a:r>
          </a:p>
          <a:p>
            <a:r>
              <a:rPr lang="sa-IN" sz="28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(दा धातुः धा धातुश्च घुसंज्ञां प्राप्नोति, किन्तु दाप्-धातोः दैप् धातोश्च घुसंज्ञा न विधीयते)</a:t>
            </a:r>
          </a:p>
          <a:p>
            <a:r>
              <a:rPr lang="sa-IN" sz="28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दा – दाञ्, दान्, दो, देङ्</a:t>
            </a:r>
          </a:p>
          <a:p>
            <a:r>
              <a:rPr lang="sa-IN" sz="28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धा – धाञ्, धेट्</a:t>
            </a:r>
          </a:p>
          <a:p>
            <a:r>
              <a:rPr lang="sa-IN" sz="28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दाश्च धाश्च इति दाधाः, इतरेतरद्वन्द्वः, दाप् च दैप् च दाप्, न दाप् अदाप्, नञ्तत्पुरुषसमासः।</a:t>
            </a:r>
            <a:endParaRPr lang="bn-IN" sz="2800" b="1" dirty="0">
              <a:solidFill>
                <a:srgbClr val="0070C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183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919A-2E35-24F5-D4A4-DFC4702E4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नदी</a:t>
            </a:r>
            <a:endParaRPr lang="bn-IN" sz="8000" dirty="0">
              <a:solidFill>
                <a:srgbClr val="C00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2863-B0AB-DCB4-784E-9FB9BEB12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a-IN" sz="36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यू स्त्र्याख्यौ नदी 1.4.3 (यू, स्त्र्याख्यौ नदी इति सूत्रगतपदच्छेदः) (ई+ऊ – यू। स्त्री + आख्यौ - स्त्राख्यौ)</a:t>
            </a:r>
          </a:p>
          <a:p>
            <a:r>
              <a:rPr lang="sa-IN" sz="3600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ईदूदन्तौ नित्यस्त्रीलिङ्गौ नदीसंज्ञौ स्तः।</a:t>
            </a:r>
          </a:p>
          <a:p>
            <a:r>
              <a:rPr lang="sa-IN" sz="3600" b="1" dirty="0">
                <a:latin typeface="Kokila" panose="020B0604020202020204" pitchFamily="34" charset="0"/>
                <a:cs typeface="Kokila" panose="020B0604020202020204" pitchFamily="34" charset="0"/>
              </a:rPr>
              <a:t>(ई-कारान्तः ऊ-कारान्तश्च स्त्रीलिङ्गशब्दः नदीसंज्ञां प्राप्नोति।)</a:t>
            </a:r>
          </a:p>
          <a:p>
            <a:r>
              <a:rPr lang="sa-IN" sz="3600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नदी, देवी, कुमारी, वधू, तनू, सरयू इति</a:t>
            </a:r>
            <a:endParaRPr lang="bn-IN" sz="3600" b="1" dirty="0">
              <a:solidFill>
                <a:srgbClr val="FF000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108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5FC2-CEEE-2EAD-5DEB-F8480DCB5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उपधा</a:t>
            </a:r>
            <a:endParaRPr lang="bn-IN" sz="8000" dirty="0">
              <a:solidFill>
                <a:srgbClr val="FF0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53BDB-4761-F54B-B82F-65BE183E3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a-IN" sz="28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अलोऽन्त्यात् पूर्व उपधा 1.1.65 (अलः, अन्त्यात्, पूर्वः, उपधा इति सूत्रगतपदच्छेदः)</a:t>
            </a:r>
          </a:p>
          <a:p>
            <a:r>
              <a:rPr lang="sa-IN" sz="2800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अन्त्यात् अलः पूर्वः यः अल्, सः उपधा-संज्ञकः भवति। अत्रापि अन्ते भवम् अन्त्यम् इति बोध्यम्।</a:t>
            </a:r>
          </a:p>
          <a:p>
            <a:r>
              <a:rPr lang="sa-IN" sz="2800" b="1" dirty="0"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राजन्</a:t>
            </a:r>
          </a:p>
          <a:p>
            <a:r>
              <a:rPr lang="sa-IN" sz="2800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राजन् (र्+आ+ज्+अ+न्) – शब्दस्य अन्त्यवर्णस्य न-कारस्य पूर्ववर्ती अकारः उपधासंज्ञको भवति।</a:t>
            </a:r>
          </a:p>
          <a:p>
            <a:r>
              <a:rPr lang="sa-IN" sz="2800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राजन् शब्दस्य उपधायाः लोपे राज्ञः, राज्ञा, राज्ञी इति रूपाणि जायन्ते।</a:t>
            </a:r>
          </a:p>
          <a:p>
            <a:r>
              <a:rPr lang="sa-IN" sz="2800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मध्यस्वरलोपः (</a:t>
            </a:r>
            <a:r>
              <a:rPr lang="en-IN" sz="2800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Syncope</a:t>
            </a:r>
            <a:r>
              <a:rPr lang="sa-IN" sz="2800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) इति भाषाविदां मतम्।</a:t>
            </a:r>
            <a:endParaRPr lang="bn-IN" sz="2800" b="1" dirty="0">
              <a:solidFill>
                <a:srgbClr val="FF000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461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D36A-AB5C-7343-4383-132964FD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सम्प्रसारणम्</a:t>
            </a:r>
            <a:endParaRPr lang="bn-IN" sz="8000" dirty="0">
              <a:solidFill>
                <a:srgbClr val="FF0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B8CB5-8708-4D57-23DF-214177B92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a-IN" sz="36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इग्यणः सम्प्रसारणम् 1.1.45 (इक्, यणः, सम्प्रसारणम् इति सूत्रगतपदच्छेदः)</a:t>
            </a:r>
          </a:p>
          <a:p>
            <a:r>
              <a:rPr lang="sa-IN" sz="36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यणः स्थाने प्रयुज्यमानो य इक्स सम्प्रसारणसंज्ञः स्यात्। </a:t>
            </a:r>
          </a:p>
          <a:p>
            <a:r>
              <a:rPr lang="sa-IN" sz="36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यणः (य् व् र् ल्) स्थाने इक् (इ उ ऋ लृ)</a:t>
            </a:r>
          </a:p>
          <a:p>
            <a:r>
              <a:rPr lang="sa-IN" sz="36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य् व् र् ल् – इ उ ऋ लृ क्रमेण</a:t>
            </a:r>
          </a:p>
          <a:p>
            <a:r>
              <a:rPr lang="sa-IN" sz="36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उक्त, उक्तवान्। सुप्त, सप्तवान्। इष्ट इष्टवान्। गृहीत गृहीतवान्।</a:t>
            </a:r>
          </a:p>
          <a:p>
            <a:endParaRPr lang="bn-IN" dirty="0"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1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2BDC4A-BF50-7FD0-0193-A20004927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धन्यवादः</a:t>
            </a:r>
            <a:endParaRPr lang="en-IN" sz="8000" dirty="0">
              <a:solidFill>
                <a:srgbClr val="C0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2089DA-1FD9-ED3F-D1DD-4BD934FB3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a-IN" sz="6000" dirty="0">
              <a:solidFill>
                <a:srgbClr val="00B05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0" indent="0" algn="ctr">
              <a:buNone/>
            </a:pPr>
            <a:r>
              <a:rPr lang="sa-IN" sz="6000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सर्वेभ्यो यथायोग्यं श्रद्धानमस्कारादिकं विनिवेद्यते।</a:t>
            </a:r>
            <a:endParaRPr lang="en-IN" sz="6000" dirty="0">
              <a:solidFill>
                <a:srgbClr val="00B05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7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0726B-B0A4-310A-4493-426A6AB7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b="1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संज्ञा</a:t>
            </a:r>
            <a:endParaRPr lang="bn-IN" sz="8000" b="1" dirty="0">
              <a:solidFill>
                <a:srgbClr val="FF0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54843-83A9-A731-B70E-201FA5444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a-IN" sz="28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यया वस्तुस्वरूपं ज्ञायते (सम्यग् ज्ञायते अनेन इति संज्ञा)</a:t>
            </a:r>
          </a:p>
          <a:p>
            <a:pPr marL="128016" lvl="1" indent="0">
              <a:buNone/>
            </a:pPr>
            <a:endParaRPr lang="sa-IN" sz="2800" b="1" dirty="0">
              <a:solidFill>
                <a:srgbClr val="00B0F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lvl="1"/>
            <a:r>
              <a:rPr lang="sa-IN" sz="28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वस्तुनामकरणमेव संज्ञा (संज्ञा खलु नाममात्रकथनम्)</a:t>
            </a:r>
          </a:p>
          <a:p>
            <a:pPr marL="128016" lvl="1" indent="0">
              <a:buNone/>
            </a:pPr>
            <a:endParaRPr lang="sa-IN" sz="2800" b="1" dirty="0">
              <a:solidFill>
                <a:srgbClr val="00B0F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lvl="1"/>
            <a:r>
              <a:rPr lang="sa-IN" sz="28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शब्दमध्ये वस्तुनिर्देशिका या शक्तिः विद्यते सा एव संज्ञा (साक्षाच्छक्तिग्राहकत्वं संज्ञासूत्रम्)</a:t>
            </a:r>
          </a:p>
          <a:p>
            <a:pPr marL="128016" lvl="1" indent="0">
              <a:buNone/>
            </a:pPr>
            <a:endParaRPr lang="sa-IN" sz="2800" b="1" dirty="0">
              <a:solidFill>
                <a:srgbClr val="00B0F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lvl="1"/>
            <a:r>
              <a:rPr lang="sa-IN" sz="28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संज्ञाकरणस्य तात्पर्यम् महाभाष्यकारस्य मते – </a:t>
            </a:r>
          </a:p>
          <a:p>
            <a:pPr marL="128016" lvl="1" indent="0">
              <a:buNone/>
            </a:pPr>
            <a:r>
              <a:rPr lang="sa-IN" sz="28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संज्ञा च नाम यतो न लघीयः। --- लघ्वर्थं हि संज्ञाकरणम् (पा. 1.1.44 सूत्रभाष्यम्)</a:t>
            </a:r>
            <a:endParaRPr lang="bn-IN" sz="2800" b="1" dirty="0">
              <a:solidFill>
                <a:srgbClr val="00B0F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730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8CD3F-2525-6B01-C7D7-30D354E2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-IN" sz="8000" b="1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सूत्रम् (सू+त्रन्)</a:t>
            </a:r>
            <a:br>
              <a:rPr lang="sa-IN" sz="8000" b="1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sa-IN" sz="2800" b="1" dirty="0">
                <a:solidFill>
                  <a:schemeClr val="accent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येन अर्थप्रकाशः जायते, सूच्यते वा तत्सूत्रम्</a:t>
            </a:r>
            <a:endParaRPr lang="bn-IN" sz="2800" b="1" dirty="0">
              <a:solidFill>
                <a:schemeClr val="accent1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6BE3E-AAE5-B593-FECA-3F0B14E2A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a-IN" sz="20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स्वल्पाक्षरमसन्दिग्धं सारवद् विश्वतोमुखम्।</a:t>
            </a:r>
          </a:p>
          <a:p>
            <a:pPr marL="128016" lvl="1" indent="0">
              <a:buNone/>
            </a:pPr>
            <a:r>
              <a:rPr lang="sa-IN" sz="20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अस्तोभमनवद्यं च सूत्रं सूत्रविदो विदुः॥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(सूत्रं भवति स्वल्पाक्षरविशिष्टम्, सन्देहातीतम्, सारयुक्तम्, सर्वतो प्रसारि, निरर्थकशब्दशून्यम् (अस्तोभम्), अनवद्यम्)</a:t>
            </a:r>
          </a:p>
          <a:p>
            <a:pPr lvl="1"/>
            <a:r>
              <a:rPr lang="sa-IN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अल्पाक्षरमसन्दिग्धं  सारवद् गूढ़निर्णयम्।</a:t>
            </a:r>
          </a:p>
          <a:p>
            <a:pPr marL="128016" lvl="1" indent="0">
              <a:buNone/>
            </a:pPr>
            <a:r>
              <a:rPr lang="sa-IN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निर्दोषं हेतुमत् तुल्यं सूत्रमुच्यते बुधैः॥ (वररुचिः)</a:t>
            </a:r>
          </a:p>
          <a:p>
            <a:pPr lvl="1"/>
            <a:r>
              <a:rPr lang="sa-IN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मधुराल्पक्षरयुतं सारवद् गूढ़कर्मकम्।</a:t>
            </a:r>
          </a:p>
          <a:p>
            <a:pPr marL="128016" lvl="1" indent="0">
              <a:buNone/>
            </a:pPr>
            <a:r>
              <a:rPr lang="sa-IN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हेतुमत् तथ्यवच्चित्रं षड्विधं सूत्रलक्षणम्॥ (तत्रवार्तिके कुमारिलभट्टः)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सूत्रविभाजनम् – 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संज्ञा च परिभाषा च विधिर्नियम एव च।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अतिदेशोऽधिकारश्च षड्विधं सूत्रलक्षणम्॥</a:t>
            </a:r>
            <a:endParaRPr lang="bn-IN" b="1" dirty="0"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05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98153-1590-1E28-6C74-AA1856252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b="1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वार्तिकम्</a:t>
            </a:r>
            <a:endParaRPr lang="bn-IN" sz="8000" b="1" dirty="0">
              <a:solidFill>
                <a:srgbClr val="C00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D4269-B3B2-E480-3CB7-16A2CFDF1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a-IN" sz="2000" b="1" dirty="0">
                <a:solidFill>
                  <a:srgbClr val="FFC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वृत्ति + ठक् (इक) - वार्त्तिक</a:t>
            </a:r>
          </a:p>
          <a:p>
            <a:pPr lvl="1"/>
            <a:r>
              <a:rPr lang="sa-IN" sz="2000" b="1" dirty="0">
                <a:solidFill>
                  <a:srgbClr val="FFC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उक्तानुक्तदुरुक्तार्थव्यक्तिकारि तु वार्तिकम्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वार्त्तिकशब्दस्य मूलः अर्थो भवति यस्मिन् ग्रन्थे वृत्तिः वर्तते (वृत्तिर्ग्रन्थसूत्रविवृतिः। तत्र साधुः इति वार्त्तिकम्)। अतएव वार्तिकं भवति – उक्तस्य अनुक्तस्य दुरुक्तार्थस्य च स्पष्टीकरणार्थं निर्मितः ग्रन्थः।</a:t>
            </a:r>
          </a:p>
          <a:p>
            <a:pPr lvl="1"/>
            <a:r>
              <a:rPr lang="sa-IN" sz="2000" b="1" dirty="0">
                <a:solidFill>
                  <a:srgbClr val="7030A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उक्तानुक्तदुरुक्तानां चिन्ता यत्र प्रवर्तते।</a:t>
            </a:r>
          </a:p>
          <a:p>
            <a:pPr marL="128016" lvl="1" indent="0">
              <a:buNone/>
            </a:pPr>
            <a:r>
              <a:rPr lang="sa-IN" sz="2000" b="1" dirty="0">
                <a:solidFill>
                  <a:srgbClr val="7030A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तं ग्रन्थं वार्त्तिकं प्राहुर्वार्त्तिकज्ञो मनीषिणः॥ (पराशरस्मृतिः)</a:t>
            </a:r>
          </a:p>
          <a:p>
            <a:pPr lvl="1"/>
            <a:r>
              <a:rPr lang="sa-IN" sz="2000" b="1" dirty="0">
                <a:solidFill>
                  <a:srgbClr val="7030A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सूत्रेऽनुक्तदुरुक्तचिन्ताकरत्वं वार्त्तिकम्। (नागेशः)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विष्णुधर्मोत्तरपुराणे वार्तिकस्य अष्टौ गुणाः –</a:t>
            </a:r>
          </a:p>
          <a:p>
            <a:pPr lvl="1"/>
            <a:r>
              <a:rPr lang="sa-IN" sz="20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प्रयोजनं संशय-निर्णयौ च व्याख्याविशेषो गुरु-लाघवं च।</a:t>
            </a:r>
          </a:p>
          <a:p>
            <a:pPr marL="128016" lvl="1" indent="0">
              <a:buNone/>
            </a:pPr>
            <a:r>
              <a:rPr lang="sa-IN" sz="20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कृत-व्युदासोऽकृतशासनं च स वार्त्तिको धर्मगुणोष्टकः॥ (प्रयोजनम्, संशयः, निर्णयः, व्याख्या, गुरु, लाघव, कृतउदासः, अकृतशासनम्)</a:t>
            </a:r>
            <a:endParaRPr lang="bn-IN" sz="2000" b="1" dirty="0">
              <a:solidFill>
                <a:srgbClr val="00B05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0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1D22-C683-6414-F0FF-52A4E0F81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b="1" dirty="0">
                <a:solidFill>
                  <a:schemeClr val="accent2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भाष्यम्</a:t>
            </a:r>
            <a:endParaRPr lang="bn-IN" sz="8000" b="1" dirty="0">
              <a:solidFill>
                <a:schemeClr val="accent2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A0D03-6148-63F1-E233-B0BCC9395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a-IN" sz="36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सूत्रस्थं पदमादाय वाक्यैः सूत्रानुसारिभिः।</a:t>
            </a:r>
          </a:p>
          <a:p>
            <a:r>
              <a:rPr lang="sa-IN" sz="4000" b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स्वपदानि च वर्ण्यन्ते भाष्यं भाष्यविदो विदुः॥ (पराशर-उपपुराणे)</a:t>
            </a:r>
          </a:p>
          <a:p>
            <a:endParaRPr lang="sa-IN" sz="4000" b="1" dirty="0">
              <a:solidFill>
                <a:srgbClr val="0070C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lvl="1"/>
            <a:r>
              <a:rPr lang="sa-IN" sz="3600" b="1" dirty="0">
                <a:solidFill>
                  <a:srgbClr val="7030A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सूत्रार्थो वर्ण्यते यत्र वाक्यैः सूत्रानुसारिभिः।</a:t>
            </a:r>
          </a:p>
          <a:p>
            <a:pPr marL="128016" lvl="1" indent="0">
              <a:buNone/>
            </a:pPr>
            <a:r>
              <a:rPr lang="sa-IN" sz="3600" b="1" dirty="0">
                <a:solidFill>
                  <a:srgbClr val="7030A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स्वपदानि च वर्ण्यन्ते भाष्यं भाष्यविदो विदुः॥</a:t>
            </a:r>
            <a:endParaRPr lang="bn-IN" sz="3600" b="1" dirty="0">
              <a:solidFill>
                <a:srgbClr val="7030A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2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DCACC-6318-32B9-88BE-59BE4457C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b="1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कर्मप्रवचनीयम्</a:t>
            </a:r>
            <a:endParaRPr lang="bn-IN" sz="8000" b="1" dirty="0">
              <a:solidFill>
                <a:srgbClr val="C00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1ECF4-4093-9015-A249-4F1FC17B1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a-IN" sz="32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कर्मप्रवचनीयाः 1.4.83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कर्म क्रियां प्रोक्तवन्तः ये ते कर्मप्रवचनीयाः (बाहुलकाद् भूते कर्तरि अनीयर्)</a:t>
            </a:r>
          </a:p>
          <a:p>
            <a:pPr lvl="1"/>
            <a:r>
              <a:rPr lang="sa-IN" sz="3200" b="1" dirty="0">
                <a:solidFill>
                  <a:srgbClr val="00B0F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कर्मप्रवचनीययुक्ते द्वितीया 2.3.8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कर्मप्रवचनीयैः योगे द्वितीया स्यात्।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क्रियाया द्योतको नायं सम्बन्धस्य न वाचकः।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नापि क्रियापदाक्षेपी सम्बन्धस्य तु भेदकः॥</a:t>
            </a:r>
          </a:p>
          <a:p>
            <a:pPr lvl="1"/>
            <a:r>
              <a:rPr lang="sa-IN" sz="32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अनुर्लक्षणे 1.4.84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लक्षणमिह हेतुः। हेत्वर्थकः अनुशब्दः कर्मप्रवचनीय उच्यते। यथा – जपमनु प्रावर्षत्।</a:t>
            </a:r>
            <a:endParaRPr lang="bn-IN" b="1" dirty="0"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5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98FCC-6C7F-35A9-DD20-FDE2BE8A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b="1" dirty="0">
                <a:solidFill>
                  <a:srgbClr val="00206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निपातः</a:t>
            </a:r>
            <a:endParaRPr lang="bn-IN" sz="8000" b="1" dirty="0">
              <a:solidFill>
                <a:srgbClr val="00206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B5F6-D207-BBE7-AE9D-D3D11F687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sa-IN" sz="3500" b="1" dirty="0">
                <a:solidFill>
                  <a:srgbClr val="FFC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प्राग्रीश्वरान्निपाताः 1.4.56 (पदच्छेदः – प्राक्, रीश्वरात्, निपाताः)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अधिरीश्वरे 1.4.96 इत्येतस्मात् प्राक् निपातसंज्ञाः भवन्ति इति अधिकारः वेदितव्यः। </a:t>
            </a:r>
          </a:p>
          <a:p>
            <a:pPr lvl="1"/>
            <a:r>
              <a:rPr lang="sa-IN" sz="3500" b="1" dirty="0">
                <a:solidFill>
                  <a:srgbClr val="92D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चादयोऽसत्त्वे 1.4.57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चादयः निपातसंज्ञकाः भवन्ति, यदि सत्त्वे अर्थे (द्रव्यवाचिनः) न वर्तन्ते।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च, वा, वै, नो, न, नञ्, स्वधा, स्वाहा ।</a:t>
            </a:r>
          </a:p>
          <a:p>
            <a:pPr lvl="1"/>
            <a:r>
              <a:rPr lang="sa-IN" sz="3500" b="1" dirty="0">
                <a:solidFill>
                  <a:srgbClr val="FF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प्रादयः 1.4.58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असत्त्ववाचिनः प्रादयो निपातसंज्ञकाः भवन्ति, ते च प्रादयः क्रियायोगे उपसर्गसंज्ञकाश्च भवन्ति।</a:t>
            </a:r>
          </a:p>
          <a:p>
            <a:pPr marL="1225296" lvl="8" indent="0">
              <a:buNone/>
            </a:pPr>
            <a:r>
              <a:rPr lang="sa-IN" sz="30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प्र-पराप-समन्वव-निर्दुरभि-व्यधि-सूदति-नि-प्रति-पर्यपयः।</a:t>
            </a:r>
          </a:p>
          <a:p>
            <a:pPr marL="1225296" lvl="8" indent="0">
              <a:buNone/>
            </a:pPr>
            <a:r>
              <a:rPr lang="sa-IN" sz="30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उप-आङिति विंशतिरेष सखे उपसर्गविधिः कथितः कविना॥</a:t>
            </a:r>
          </a:p>
          <a:p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प्रतिवलम्, प्रतनु, अभिनवः, अभिलीनः</a:t>
            </a:r>
            <a:endParaRPr lang="bn-IN" b="1" dirty="0"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25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2710-E82B-8E9D-E338-5792853C3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गतिः</a:t>
            </a:r>
            <a:endParaRPr lang="bn-IN" sz="8000" dirty="0">
              <a:solidFill>
                <a:srgbClr val="C00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C7A32-18D2-E991-F192-6A0C4CB0B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a-IN" sz="2400" b="1" dirty="0">
                <a:solidFill>
                  <a:schemeClr val="accent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गतिश्च 1.4.60</a:t>
            </a:r>
          </a:p>
          <a:p>
            <a:pPr marL="0" indent="0">
              <a:buNone/>
            </a:pPr>
            <a:r>
              <a:rPr lang="sa-IN" sz="24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प्रादयः क्रियायोगे गतिसंज्ञकाश्चापि भवन्ति।</a:t>
            </a:r>
          </a:p>
          <a:p>
            <a:pPr marL="0" indent="0">
              <a:buNone/>
            </a:pPr>
            <a:r>
              <a:rPr lang="sa-IN" sz="2400" b="1" dirty="0">
                <a:solidFill>
                  <a:srgbClr val="FFC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प्रणम्य, प्रकृत्य इति।</a:t>
            </a:r>
          </a:p>
          <a:p>
            <a:pPr marL="0" indent="0">
              <a:buNone/>
            </a:pPr>
            <a:r>
              <a:rPr lang="sa-IN" sz="24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- ते प्राग् धातोः 1.4.80</a:t>
            </a:r>
          </a:p>
          <a:p>
            <a:pPr marL="0" indent="0">
              <a:buNone/>
            </a:pPr>
            <a:r>
              <a:rPr lang="sa-IN" sz="24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ते गत्युपसर्गसंज्ञा धातोः प्रागेव प्रयोक्तव्याः। </a:t>
            </a:r>
          </a:p>
          <a:p>
            <a:pPr marL="0" indent="0">
              <a:buNone/>
            </a:pPr>
            <a:r>
              <a:rPr lang="sa-IN" sz="24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वैदिकवाङ्मये क्वचिद्दृश्यते</a:t>
            </a:r>
          </a:p>
          <a:p>
            <a:pPr marL="0" indent="0">
              <a:buNone/>
            </a:pPr>
            <a:r>
              <a:rPr lang="sa-IN" sz="2400" b="1" dirty="0">
                <a:solidFill>
                  <a:srgbClr val="00B05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उपसर्गसंज्ञा केवलं प्रादीनां विधीयते, परन्तु गतिसंज्ञा प्रादीनां तथा अन्येषाम् अव्ययानामपि विधीयते।</a:t>
            </a:r>
          </a:p>
          <a:p>
            <a:pPr marL="0" indent="0">
              <a:buNone/>
            </a:pPr>
            <a:endParaRPr lang="bn-IN" dirty="0"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35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B522D-4BD9-8CF6-0612-F8A605DA0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8000" b="1" dirty="0">
                <a:solidFill>
                  <a:srgbClr val="FFC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उपसर्गः</a:t>
            </a:r>
            <a:endParaRPr lang="bn-IN" sz="8000" b="1" dirty="0">
              <a:solidFill>
                <a:srgbClr val="FFC000"/>
              </a:solidFill>
              <a:latin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91BE2-F0B6-2E48-82C7-B8F03AF2F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a-IN" sz="24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 – उपसर्गाः क्रियायोगे 1.4.59</a:t>
            </a:r>
          </a:p>
          <a:p>
            <a:r>
              <a:rPr lang="sa-IN" sz="24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सूत्रार्थः – क्रियया सह युक्ताः प्रादयः उपसर्गाः भवन्ति।</a:t>
            </a:r>
          </a:p>
          <a:p>
            <a:r>
              <a:rPr lang="sa-IN" sz="24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उदाहरणम् – प्रणमति, परिषिञ्चति</a:t>
            </a:r>
          </a:p>
          <a:p>
            <a:r>
              <a:rPr lang="sa-IN" sz="24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प्र+नम् (ण), परि+सिञ्च (ष) - उपसर्गसंज्ञायाः फलम्।</a:t>
            </a:r>
          </a:p>
          <a:p>
            <a:r>
              <a:rPr lang="sa-IN" sz="24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अत्रेदं वक्तव्यं यत् धातुः आदौ प्रत्ययेन (विभक्त्या) सह युज्यते, ततः उपसर्गेण सह युज्यते। एतस्मात् कारणात् धातुना सह उपसर्गस्य समासो न भवति। </a:t>
            </a:r>
            <a:endParaRPr lang="bn-IN" sz="2400" b="1" dirty="0">
              <a:solidFill>
                <a:srgbClr val="C00000"/>
              </a:solidFill>
              <a:latin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975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213</TotalTime>
  <Words>1101</Words>
  <Application>Microsoft Office PowerPoint</Application>
  <PresentationFormat>Widescreen</PresentationFormat>
  <Paragraphs>132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Aparajita</vt:lpstr>
      <vt:lpstr>Kokila</vt:lpstr>
      <vt:lpstr>Tw Cen MT</vt:lpstr>
      <vt:lpstr>Tw Cen MT Condensed</vt:lpstr>
      <vt:lpstr>Wingdings 3</vt:lpstr>
      <vt:lpstr>Integral</vt:lpstr>
      <vt:lpstr>The Concept of the following samjnas</vt:lpstr>
      <vt:lpstr>संज्ञा</vt:lpstr>
      <vt:lpstr>सूत्रम् (सू+त्रन्) येन अर्थप्रकाशः जायते, सूच्यते वा तत्सूत्रम्</vt:lpstr>
      <vt:lpstr>वार्तिकम्</vt:lpstr>
      <vt:lpstr>भाष्यम्</vt:lpstr>
      <vt:lpstr>कर्मप्रवचनीयम्</vt:lpstr>
      <vt:lpstr>निपातः</vt:lpstr>
      <vt:lpstr>गतिः</vt:lpstr>
      <vt:lpstr>उपसर्गः</vt:lpstr>
      <vt:lpstr>गुणः</vt:lpstr>
      <vt:lpstr>वृद्धिः</vt:lpstr>
      <vt:lpstr>टि</vt:lpstr>
      <vt:lpstr>घि</vt:lpstr>
      <vt:lpstr>घुः</vt:lpstr>
      <vt:lpstr>नदी</vt:lpstr>
      <vt:lpstr>उपधा</vt:lpstr>
      <vt:lpstr>सम्प्रसारणम्</vt:lpstr>
      <vt:lpstr>धन्यवादः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Concept of the following samjnas</dc:title>
  <dc:creator>Dilip Panda</dc:creator>
  <cp:lastModifiedBy>Dilip panda</cp:lastModifiedBy>
  <cp:revision>12</cp:revision>
  <dcterms:created xsi:type="dcterms:W3CDTF">2022-09-03T05:58:17Z</dcterms:created>
  <dcterms:modified xsi:type="dcterms:W3CDTF">2023-05-27T12:00:30Z</dcterms:modified>
</cp:coreProperties>
</file>