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72" r:id="rId5"/>
    <p:sldId id="260" r:id="rId6"/>
    <p:sldId id="278" r:id="rId7"/>
    <p:sldId id="261" r:id="rId8"/>
    <p:sldId id="274" r:id="rId9"/>
    <p:sldId id="273" r:id="rId10"/>
    <p:sldId id="263" r:id="rId11"/>
    <p:sldId id="262" r:id="rId12"/>
    <p:sldId id="264" r:id="rId13"/>
    <p:sldId id="265" r:id="rId14"/>
    <p:sldId id="277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Madhushri Das</a:t>
            </a:r>
            <a:br>
              <a:rPr lang="en-US" sz="2800" dirty="0" smtClean="0"/>
            </a:br>
            <a:r>
              <a:rPr lang="en-US" sz="2800" dirty="0" smtClean="0"/>
              <a:t>Assistant Professor, Dept. Of Botany</a:t>
            </a:r>
            <a:br>
              <a:rPr lang="en-US" sz="2800" dirty="0" smtClean="0"/>
            </a:br>
            <a:r>
              <a:rPr lang="en-US" sz="2800" dirty="0" smtClean="0"/>
              <a:t>HMMC for Women, </a:t>
            </a:r>
            <a:r>
              <a:rPr lang="en-US" sz="2800" dirty="0" err="1" smtClean="0"/>
              <a:t>Dakshineswar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8077200" cy="241401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lgerian" pitchFamily="82" charset="0"/>
              </a:rPr>
              <a:t>Semester-II</a:t>
            </a:r>
            <a:endParaRPr lang="en-US" sz="3200" dirty="0" smtClean="0">
              <a:latin typeface="Algerian" pitchFamily="82" charset="0"/>
            </a:endParaRPr>
          </a:p>
          <a:p>
            <a:r>
              <a:rPr lang="en-US" sz="3200" b="1" dirty="0" smtClean="0">
                <a:latin typeface="Algerian" pitchFamily="82" charset="0"/>
              </a:rPr>
              <a:t>Core Course IV: Archegoniate Course Code: BOTACOR04T</a:t>
            </a:r>
            <a:endParaRPr lang="en-US" sz="3200" dirty="0" smtClean="0">
              <a:latin typeface="Algerian" pitchFamily="82" charset="0"/>
            </a:endParaRPr>
          </a:p>
          <a:p>
            <a:r>
              <a:rPr lang="en-US" sz="3200" b="1" dirty="0" smtClean="0">
                <a:latin typeface="Algerian" pitchFamily="82" charset="0"/>
              </a:rPr>
              <a:t>Unit 6: Gymnosperms- Part-I</a:t>
            </a:r>
            <a:endParaRPr lang="en-US" sz="3200" dirty="0" smtClean="0">
              <a:latin typeface="Algerian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4000" dirty="0" smtClean="0"/>
              <a:t>Some forms exhibit additional symbiotic relationship between roots and algae in coralloid roots (</a:t>
            </a:r>
            <a:r>
              <a:rPr lang="en-US" sz="4000" i="1" dirty="0" err="1" smtClean="0"/>
              <a:t>Cycas</a:t>
            </a:r>
            <a:r>
              <a:rPr lang="en-US" sz="4000" i="1" dirty="0" smtClean="0"/>
              <a:t> </a:t>
            </a:r>
            <a:r>
              <a:rPr lang="en-US" sz="4000" dirty="0" smtClean="0"/>
              <a:t>sp.) and between roots and fungi in </a:t>
            </a:r>
            <a:r>
              <a:rPr lang="en-US" sz="4000" dirty="0" err="1" smtClean="0"/>
              <a:t>mycorrhizic</a:t>
            </a:r>
            <a:r>
              <a:rPr lang="en-US" sz="4000" dirty="0" smtClean="0"/>
              <a:t> roots (</a:t>
            </a:r>
            <a:r>
              <a:rPr lang="en-US" sz="4000" i="1" dirty="0" err="1" smtClean="0"/>
              <a:t>Pinus</a:t>
            </a:r>
            <a:r>
              <a:rPr lang="en-US" sz="4000" dirty="0" smtClean="0"/>
              <a:t> sp).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Coralloid roots (</a:t>
            </a:r>
            <a:r>
              <a:rPr lang="en-US" i="1" dirty="0" err="1" smtClean="0"/>
              <a:t>Cycas</a:t>
            </a:r>
            <a:r>
              <a:rPr lang="en-US" i="1" dirty="0" smtClean="0"/>
              <a:t> </a:t>
            </a:r>
            <a:r>
              <a:rPr lang="en-US" dirty="0" smtClean="0"/>
              <a:t>sp.)</a:t>
            </a:r>
            <a:endParaRPr lang="en-US" dirty="0"/>
          </a:p>
        </p:txBody>
      </p:sp>
      <p:pic>
        <p:nvPicPr>
          <p:cNvPr id="4" name="Content Placeholder 3" descr="cycas root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52600"/>
            <a:ext cx="3200400" cy="4870938"/>
          </a:xfrm>
          <a:prstGeom prst="rect">
            <a:avLst/>
          </a:prstGeom>
        </p:spPr>
      </p:pic>
      <p:pic>
        <p:nvPicPr>
          <p:cNvPr id="5" name="Picture 4" descr="cycas ro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828800"/>
            <a:ext cx="295656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 </a:t>
            </a:r>
            <a:r>
              <a:rPr lang="en-US" sz="4000" dirty="0" smtClean="0"/>
              <a:t>The stem is aerial, erect and branched or </a:t>
            </a:r>
            <a:r>
              <a:rPr lang="en-US" sz="4000" dirty="0" err="1" smtClean="0"/>
              <a:t>unbranched</a:t>
            </a:r>
            <a:r>
              <a:rPr lang="en-US" sz="4000" dirty="0" smtClean="0"/>
              <a:t> (</a:t>
            </a:r>
            <a:r>
              <a:rPr lang="en-US" sz="4000" i="1" dirty="0" err="1" smtClean="0"/>
              <a:t>Cycas</a:t>
            </a:r>
            <a:r>
              <a:rPr lang="en-US" sz="4000" i="1" dirty="0" smtClean="0"/>
              <a:t> </a:t>
            </a:r>
            <a:r>
              <a:rPr lang="en-US" sz="4000" dirty="0" smtClean="0"/>
              <a:t>sp.) with leaf scars.</a:t>
            </a:r>
            <a:endParaRPr lang="en-US" sz="4000" dirty="0"/>
          </a:p>
        </p:txBody>
      </p:sp>
      <p:pic>
        <p:nvPicPr>
          <p:cNvPr id="4" name="Picture 3" descr="Cycas whole pl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733800"/>
            <a:ext cx="4236803" cy="2819400"/>
          </a:xfrm>
          <a:prstGeom prst="rect">
            <a:avLst/>
          </a:prstGeom>
        </p:spPr>
      </p:pic>
      <p:pic>
        <p:nvPicPr>
          <p:cNvPr id="5" name="Picture 4" descr="Cycas sc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96079"/>
            <a:ext cx="2514600" cy="335712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 </a:t>
            </a:r>
            <a:r>
              <a:rPr lang="en-US" sz="4000" dirty="0" smtClean="0"/>
              <a:t>In conifers two types of branches namely branches of limited growth (Dwarf shoot) and Branches of unlimited growth (Long shoot) is present.</a:t>
            </a:r>
          </a:p>
          <a:p>
            <a:endParaRPr lang="en-US" sz="4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4000" dirty="0" smtClean="0"/>
              <a:t> Leaves are dimorphic, foliage and scale leaves are present. Foliage leaves are green, photosynthetic and borne on branches of limited growth. They show </a:t>
            </a:r>
            <a:r>
              <a:rPr lang="en-US" sz="4000" dirty="0" err="1" smtClean="0"/>
              <a:t>xerophytic</a:t>
            </a:r>
            <a:r>
              <a:rPr lang="en-US" sz="4000" dirty="0" smtClean="0"/>
              <a:t> features.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/>
              <a:t>Secondary growth is present. The wood may be </a:t>
            </a:r>
            <a:r>
              <a:rPr lang="en-US" sz="4000" b="1" dirty="0" err="1" smtClean="0"/>
              <a:t>Manoxylic</a:t>
            </a:r>
            <a:r>
              <a:rPr lang="en-US" sz="4000" dirty="0" smtClean="0"/>
              <a:t> (Porous, soft, more parenchyma with wide </a:t>
            </a:r>
            <a:r>
              <a:rPr lang="en-US" sz="4000" dirty="0" err="1" smtClean="0"/>
              <a:t>medullary</a:t>
            </a:r>
            <a:r>
              <a:rPr lang="en-US" sz="4000" dirty="0" smtClean="0"/>
              <a:t> ray –</a:t>
            </a:r>
            <a:r>
              <a:rPr lang="en-US" sz="4000" i="1" dirty="0" err="1" smtClean="0"/>
              <a:t>Cycas</a:t>
            </a:r>
            <a:r>
              <a:rPr lang="en-US" sz="4000" i="1" dirty="0" smtClean="0"/>
              <a:t> </a:t>
            </a:r>
            <a:r>
              <a:rPr lang="en-US" sz="4000" dirty="0" smtClean="0"/>
              <a:t>sp.) or </a:t>
            </a:r>
            <a:r>
              <a:rPr lang="en-US" sz="4000" b="1" dirty="0" err="1" smtClean="0"/>
              <a:t>Pycnoxylic</a:t>
            </a:r>
            <a:r>
              <a:rPr lang="en-US" sz="4000" dirty="0" smtClean="0"/>
              <a:t> (compact with narrow </a:t>
            </a:r>
            <a:r>
              <a:rPr lang="en-US" sz="4000" dirty="0" err="1" smtClean="0"/>
              <a:t>medullary</a:t>
            </a:r>
            <a:r>
              <a:rPr lang="en-US" sz="4000" dirty="0" smtClean="0"/>
              <a:t> ray-</a:t>
            </a:r>
            <a:r>
              <a:rPr lang="en-US" sz="4000" i="1" dirty="0" err="1" smtClean="0"/>
              <a:t>Pinus</a:t>
            </a:r>
            <a:r>
              <a:rPr lang="en-US" sz="4000" i="1" dirty="0" smtClean="0"/>
              <a:t> </a:t>
            </a:r>
            <a:r>
              <a:rPr lang="en-US" sz="4000" dirty="0" smtClean="0"/>
              <a:t>sp.).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They are </a:t>
            </a:r>
            <a:r>
              <a:rPr lang="en-US" sz="4000" dirty="0" err="1" smtClean="0"/>
              <a:t>heterosporous</a:t>
            </a:r>
            <a:r>
              <a:rPr lang="en-US" sz="4000" dirty="0" smtClean="0"/>
              <a:t>. The plant may be </a:t>
            </a:r>
            <a:r>
              <a:rPr lang="en-US" sz="4000" dirty="0" err="1" smtClean="0"/>
              <a:t>monoecious</a:t>
            </a:r>
            <a:r>
              <a:rPr lang="en-US" sz="4000" dirty="0" smtClean="0"/>
              <a:t> (</a:t>
            </a:r>
            <a:r>
              <a:rPr lang="en-US" sz="4000" i="1" dirty="0" err="1" smtClean="0"/>
              <a:t>Pinus</a:t>
            </a:r>
            <a:r>
              <a:rPr lang="en-US" sz="4000" i="1" dirty="0" smtClean="0"/>
              <a:t> </a:t>
            </a:r>
            <a:r>
              <a:rPr lang="en-US" sz="4000" dirty="0" smtClean="0"/>
              <a:t>sp.) or </a:t>
            </a:r>
            <a:r>
              <a:rPr lang="en-US" sz="4000" dirty="0" err="1" smtClean="0"/>
              <a:t>dioecious</a:t>
            </a:r>
            <a:r>
              <a:rPr lang="en-US" sz="4000" dirty="0" smtClean="0"/>
              <a:t> (</a:t>
            </a:r>
            <a:r>
              <a:rPr lang="en-US" sz="4000" i="1" dirty="0" err="1" smtClean="0"/>
              <a:t>Cycas</a:t>
            </a:r>
            <a:r>
              <a:rPr lang="en-US" sz="4000" i="1" dirty="0" smtClean="0"/>
              <a:t> </a:t>
            </a:r>
            <a:r>
              <a:rPr lang="en-US" sz="4000" dirty="0" smtClean="0"/>
              <a:t>sp.).</a:t>
            </a:r>
          </a:p>
          <a:p>
            <a:r>
              <a:rPr lang="en-US" sz="4000" dirty="0" err="1" smtClean="0"/>
              <a:t>Microsporangia</a:t>
            </a:r>
            <a:r>
              <a:rPr lang="en-US" sz="4000" dirty="0" smtClean="0"/>
              <a:t> and </a:t>
            </a:r>
            <a:r>
              <a:rPr lang="en-US" sz="4000" dirty="0" err="1" smtClean="0"/>
              <a:t>Megasporangia</a:t>
            </a:r>
            <a:r>
              <a:rPr lang="en-US" sz="4000" dirty="0" smtClean="0"/>
              <a:t> are produced on Microsporophyll and </a:t>
            </a:r>
            <a:r>
              <a:rPr lang="en-US" sz="4000" dirty="0" err="1" smtClean="0"/>
              <a:t>Megasporophyll</a:t>
            </a:r>
            <a:r>
              <a:rPr lang="en-US" sz="4000" dirty="0" smtClean="0"/>
              <a:t> respectively.</a:t>
            </a:r>
          </a:p>
          <a:p>
            <a:r>
              <a:rPr lang="en-US" sz="4000" dirty="0" smtClean="0"/>
              <a:t>Male and female cones are produced.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4000" dirty="0" err="1" smtClean="0"/>
              <a:t>Anemophilous</a:t>
            </a:r>
            <a:r>
              <a:rPr lang="en-US" sz="4000" dirty="0" smtClean="0"/>
              <a:t> pollination (wind-pollinated) is present.</a:t>
            </a:r>
          </a:p>
          <a:p>
            <a:pPr algn="just"/>
            <a:r>
              <a:rPr lang="en-US" sz="4000" dirty="0" smtClean="0"/>
              <a:t>Fertilization is </a:t>
            </a:r>
            <a:r>
              <a:rPr lang="en-US" sz="4000" dirty="0" err="1" smtClean="0"/>
              <a:t>siphonogamous</a:t>
            </a:r>
            <a:r>
              <a:rPr lang="en-US" sz="4000" dirty="0" smtClean="0"/>
              <a:t> </a:t>
            </a:r>
            <a:r>
              <a:rPr lang="en-US" dirty="0" smtClean="0"/>
              <a:t>(a condition in plants in which pollen tubes are developed for the transfer of the male cells to the eggs. Usually the seed plants are </a:t>
            </a:r>
            <a:r>
              <a:rPr lang="en-US" b="1" dirty="0" err="1" smtClean="0"/>
              <a:t>siphonogamous</a:t>
            </a:r>
            <a:r>
              <a:rPr lang="en-US" dirty="0" smtClean="0"/>
              <a:t>, while in the lower plants the male cells usually swim to the eggs</a:t>
            </a:r>
            <a:r>
              <a:rPr lang="en-US" sz="4300" dirty="0" smtClean="0"/>
              <a:t>) and pollen tube helps in the transfer of male nuclei.</a:t>
            </a:r>
          </a:p>
          <a:p>
            <a:endParaRPr lang="en-US" sz="43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err="1" smtClean="0"/>
              <a:t>Polyembryony</a:t>
            </a:r>
            <a:r>
              <a:rPr lang="en-US" sz="4000" dirty="0" smtClean="0"/>
              <a:t>  (presence  of  many embryo)­ is Present. The naked ovule develops into seed. </a:t>
            </a:r>
          </a:p>
          <a:p>
            <a:pPr algn="just"/>
            <a:r>
              <a:rPr lang="en-US" sz="4000" dirty="0" smtClean="0"/>
              <a:t>The </a:t>
            </a:r>
            <a:r>
              <a:rPr lang="en-US" sz="4000" b="1" dirty="0" smtClean="0"/>
              <a:t>endosperm</a:t>
            </a:r>
            <a:r>
              <a:rPr lang="en-US" sz="4000" dirty="0" smtClean="0"/>
              <a:t> is haploid and develop before fertilization.</a:t>
            </a:r>
            <a:endParaRPr lang="en-US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 </a:t>
            </a:r>
            <a:r>
              <a:rPr lang="en-US" sz="4000" dirty="0" smtClean="0"/>
              <a:t>The life cycle shows alternation of generation. The </a:t>
            </a:r>
            <a:r>
              <a:rPr lang="en-US" sz="4000" dirty="0" err="1" smtClean="0"/>
              <a:t>sporophytic</a:t>
            </a:r>
            <a:r>
              <a:rPr lang="en-US" sz="4000" dirty="0" smtClean="0"/>
              <a:t> phase is dominant and </a:t>
            </a:r>
            <a:r>
              <a:rPr lang="en-US" sz="4000" dirty="0" err="1" smtClean="0"/>
              <a:t>gametophytic</a:t>
            </a:r>
            <a:r>
              <a:rPr lang="en-US" sz="4000" dirty="0" smtClean="0"/>
              <a:t> phase is highly reduced. 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/>
              <a:t>GENERAL CHARACTERS OF GYMNOSPERMS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Introduction:</a:t>
            </a:r>
          </a:p>
          <a:p>
            <a:pPr algn="just"/>
            <a:r>
              <a:rPr lang="en-US" sz="3600" dirty="0" smtClean="0"/>
              <a:t>The </a:t>
            </a:r>
            <a:r>
              <a:rPr lang="en-US" sz="3600" dirty="0" err="1" smtClean="0"/>
              <a:t>sporophyte</a:t>
            </a:r>
            <a:r>
              <a:rPr lang="en-US" sz="3600" dirty="0" smtClean="0"/>
              <a:t> is usually </a:t>
            </a:r>
            <a:r>
              <a:rPr lang="en-US" sz="3600" dirty="0" err="1" smtClean="0"/>
              <a:t>arborescent</a:t>
            </a:r>
            <a:r>
              <a:rPr lang="en-US" sz="3600" dirty="0" smtClean="0"/>
              <a:t> (resembling a tree in growth or appearance) comprising of large or small woody trees or shrubs. Few may be lianas or climbers. Most gymnosperms are evergreen but some are deciduous such as </a:t>
            </a:r>
            <a:r>
              <a:rPr lang="en-US" sz="3600" i="1" dirty="0" err="1" smtClean="0"/>
              <a:t>Larix</a:t>
            </a:r>
            <a:r>
              <a:rPr lang="en-US" sz="3600" dirty="0" smtClean="0"/>
              <a:t> sp. and </a:t>
            </a:r>
            <a:r>
              <a:rPr lang="en-US" sz="3600" i="1" dirty="0" err="1" smtClean="0"/>
              <a:t>Taxodium</a:t>
            </a:r>
            <a:r>
              <a:rPr lang="en-US" sz="3600" dirty="0" smtClean="0"/>
              <a:t> sp.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Heteromorphic</a:t>
            </a:r>
            <a:r>
              <a:rPr lang="en-US" dirty="0" smtClean="0"/>
              <a:t> alternation of generation in Gymnosperms</a:t>
            </a:r>
            <a:endParaRPr lang="en-US" dirty="0"/>
          </a:p>
        </p:txBody>
      </p:sp>
      <p:pic>
        <p:nvPicPr>
          <p:cNvPr id="4" name="Content Placeholder 3" descr="alteration of gener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519372"/>
            <a:ext cx="6705600" cy="5022727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Gymnosperms resemble with angiosperms in the following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4300" dirty="0" smtClean="0"/>
              <a:t>Presence of well </a:t>
            </a:r>
            <a:r>
              <a:rPr lang="en-US" sz="4300" dirty="0" err="1" smtClean="0"/>
              <a:t>organised</a:t>
            </a:r>
            <a:r>
              <a:rPr lang="en-US" sz="4300" dirty="0" smtClean="0"/>
              <a:t> plant body which is differentiated into roots, stem and leaves.</a:t>
            </a:r>
          </a:p>
          <a:p>
            <a:pPr algn="just"/>
            <a:r>
              <a:rPr lang="en-US" sz="4300" dirty="0" smtClean="0"/>
              <a:t>Presence of cambium in gymnosperms as in </a:t>
            </a:r>
            <a:r>
              <a:rPr lang="en-US" sz="4300" dirty="0" err="1" smtClean="0"/>
              <a:t>dicotyledons</a:t>
            </a:r>
            <a:r>
              <a:rPr lang="en-US" sz="4300" dirty="0" smtClean="0"/>
              <a:t>.</a:t>
            </a:r>
          </a:p>
          <a:p>
            <a:pPr algn="just"/>
            <a:r>
              <a:rPr lang="en-US" sz="4300" dirty="0" smtClean="0"/>
              <a:t>Flowers in </a:t>
            </a:r>
            <a:r>
              <a:rPr lang="en-US" sz="4300" i="1" dirty="0" err="1" smtClean="0"/>
              <a:t>Gnetum</a:t>
            </a:r>
            <a:r>
              <a:rPr lang="en-US" sz="4300" dirty="0" smtClean="0"/>
              <a:t> resemble to the angiosperm male flower. The Zygote represent the first cell of </a:t>
            </a:r>
            <a:r>
              <a:rPr lang="en-US" sz="4300" dirty="0" err="1" smtClean="0"/>
              <a:t>sporophyte</a:t>
            </a:r>
            <a:r>
              <a:rPr lang="en-US" sz="43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5272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Gymnosperms resemble with angiosperms in the following features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Presence of integument around the ovule.</a:t>
            </a:r>
          </a:p>
          <a:p>
            <a:r>
              <a:rPr lang="en-US" sz="4000" dirty="0" smtClean="0"/>
              <a:t> Both plant groups produce seeds.</a:t>
            </a:r>
          </a:p>
          <a:p>
            <a:r>
              <a:rPr lang="en-US" sz="4000" dirty="0" smtClean="0"/>
              <a:t>  Pollen tube helps in the transfer of male nucleus in both.</a:t>
            </a:r>
          </a:p>
          <a:p>
            <a:r>
              <a:rPr lang="en-US" sz="4000" dirty="0" smtClean="0"/>
              <a:t> Presence of </a:t>
            </a:r>
            <a:r>
              <a:rPr lang="en-US" sz="4000" dirty="0" err="1" smtClean="0"/>
              <a:t>Eustele</a:t>
            </a:r>
            <a:r>
              <a:rPr lang="en-US" sz="4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angiosperms and gymnosperms</a:t>
            </a:r>
            <a:endParaRPr lang="en-US" dirty="0"/>
          </a:p>
        </p:txBody>
      </p:sp>
      <p:pic>
        <p:nvPicPr>
          <p:cNvPr id="4" name="Content Placeholder 3" descr="angio vs gymn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228" y="2057400"/>
            <a:ext cx="8988740" cy="4191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pic>
        <p:nvPicPr>
          <p:cNvPr id="8" name="Picture 7" descr="lian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0"/>
            <a:ext cx="4577891" cy="3429000"/>
          </a:xfrm>
          <a:prstGeom prst="rect">
            <a:avLst/>
          </a:prstGeom>
        </p:spPr>
      </p:pic>
      <p:pic>
        <p:nvPicPr>
          <p:cNvPr id="9" name="Picture 8" descr="climbe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524000"/>
            <a:ext cx="2819400" cy="3505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8600" y="51054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(A </a:t>
            </a:r>
            <a:r>
              <a:rPr lang="en-US" b="1" dirty="0" err="1" smtClean="0"/>
              <a:t>xerophyte</a:t>
            </a:r>
            <a:r>
              <a:rPr lang="en-US" dirty="0" smtClean="0"/>
              <a:t> (from Greek </a:t>
            </a:r>
            <a:r>
              <a:rPr lang="en-US" dirty="0" err="1" smtClean="0"/>
              <a:t>ξηρός</a:t>
            </a:r>
            <a:r>
              <a:rPr lang="en-US" dirty="0" smtClean="0"/>
              <a:t> </a:t>
            </a:r>
            <a:r>
              <a:rPr lang="en-US" dirty="0" err="1" smtClean="0"/>
              <a:t>xeros</a:t>
            </a:r>
            <a:r>
              <a:rPr lang="en-US" dirty="0" smtClean="0"/>
              <a:t> dry, </a:t>
            </a:r>
            <a:r>
              <a:rPr lang="en-US" dirty="0" err="1" smtClean="0"/>
              <a:t>φυτόν</a:t>
            </a:r>
            <a:r>
              <a:rPr lang="en-US" dirty="0" smtClean="0"/>
              <a:t> </a:t>
            </a:r>
            <a:r>
              <a:rPr lang="en-US" dirty="0" err="1" smtClean="0"/>
              <a:t>phuton</a:t>
            </a:r>
            <a:r>
              <a:rPr lang="en-US" dirty="0" smtClean="0"/>
              <a:t> plant) is a species of plant that has adaptations to survive in an environment with little liquid water, such as a desert or an ice- or snow-covered region in the Alps or the Arctic. </a:t>
            </a:r>
          </a:p>
          <a:p>
            <a:pPr algn="just"/>
            <a:r>
              <a:rPr lang="en-US" dirty="0" smtClean="0"/>
              <a:t>Popular examples of </a:t>
            </a:r>
            <a:r>
              <a:rPr lang="en-US" b="1" dirty="0" smtClean="0"/>
              <a:t>xerophytes</a:t>
            </a:r>
            <a:r>
              <a:rPr lang="en-US" dirty="0" smtClean="0"/>
              <a:t> are cacti, pineapple and some Gymnosperm plants.).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3" descr="Taxodiu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52600"/>
            <a:ext cx="4377624" cy="46386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5638800"/>
            <a:ext cx="2819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chemeClr val="bg1"/>
                </a:solidFill>
              </a:rPr>
              <a:t>Taxodium</a:t>
            </a:r>
            <a:r>
              <a:rPr lang="en-US" sz="2800" b="1" dirty="0" smtClean="0">
                <a:solidFill>
                  <a:schemeClr val="bg1"/>
                </a:solidFill>
              </a:rPr>
              <a:t> sp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7" name="Picture 6" descr="Lari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828800"/>
            <a:ext cx="4081298" cy="4343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57800" y="56388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 smtClean="0">
                <a:solidFill>
                  <a:srgbClr val="FFFF00"/>
                </a:solidFill>
              </a:rPr>
              <a:t>Larix</a:t>
            </a:r>
            <a:r>
              <a:rPr lang="en-US" sz="3200" b="1" dirty="0" smtClean="0">
                <a:solidFill>
                  <a:srgbClr val="FFFF00"/>
                </a:solidFill>
              </a:rPr>
              <a:t> sp</a:t>
            </a:r>
            <a:r>
              <a:rPr lang="en-US" sz="3200" dirty="0" smtClean="0">
                <a:solidFill>
                  <a:srgbClr val="FFFF00"/>
                </a:solidFill>
              </a:rPr>
              <a:t>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/>
              <a:t>The plants are mostly xerophytes.</a:t>
            </a:r>
          </a:p>
          <a:p>
            <a:pPr algn="just"/>
            <a:r>
              <a:rPr lang="en-US" sz="4000" dirty="0" smtClean="0"/>
              <a:t>The plant body is </a:t>
            </a:r>
            <a:r>
              <a:rPr lang="en-US" sz="4000" dirty="0" err="1" smtClean="0"/>
              <a:t>sporophyte</a:t>
            </a:r>
            <a:r>
              <a:rPr lang="en-US" sz="4000" dirty="0" smtClean="0"/>
              <a:t> and is differentiated into root, stem and leaves.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/>
              <a:t>The </a:t>
            </a:r>
            <a:r>
              <a:rPr lang="en-US" sz="4000" dirty="0" smtClean="0"/>
              <a:t>plants have a long lasting tap root system. </a:t>
            </a:r>
          </a:p>
          <a:p>
            <a:endParaRPr lang="en-US" dirty="0"/>
          </a:p>
        </p:txBody>
      </p:sp>
      <p:pic>
        <p:nvPicPr>
          <p:cNvPr id="4" name="Content Placeholder 3" descr="Tapro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352800"/>
            <a:ext cx="2590800" cy="30750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2800" y="6019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TAPROOT SYSTEM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7526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The vascular cylinder is </a:t>
            </a:r>
            <a:r>
              <a:rPr lang="en-US" sz="4000" dirty="0" err="1" smtClean="0"/>
              <a:t>di</a:t>
            </a:r>
            <a:r>
              <a:rPr lang="en-US" sz="4000" dirty="0" smtClean="0"/>
              <a:t>-to </a:t>
            </a:r>
            <a:r>
              <a:rPr lang="en-US" sz="4000" dirty="0" err="1" smtClean="0"/>
              <a:t>polyarch</a:t>
            </a:r>
            <a:r>
              <a:rPr lang="en-US" sz="4000" dirty="0" smtClean="0"/>
              <a:t>, xylem </a:t>
            </a:r>
            <a:r>
              <a:rPr lang="en-US" sz="4000" dirty="0" err="1" smtClean="0"/>
              <a:t>exarch</a:t>
            </a:r>
            <a:r>
              <a:rPr lang="en-US" sz="4000" dirty="0" smtClean="0"/>
              <a:t>. </a:t>
            </a:r>
          </a:p>
          <a:p>
            <a:pPr algn="just"/>
            <a:r>
              <a:rPr lang="en-US" sz="4000" dirty="0" smtClean="0"/>
              <a:t>Main elements of xylem are </a:t>
            </a:r>
            <a:r>
              <a:rPr lang="en-US" sz="4000" dirty="0" err="1" smtClean="0"/>
              <a:t>tracheids</a:t>
            </a:r>
            <a:r>
              <a:rPr lang="en-US" sz="4000" dirty="0" smtClean="0"/>
              <a:t> but in </a:t>
            </a:r>
            <a:r>
              <a:rPr lang="en-US" sz="4000" i="1" dirty="0" err="1" smtClean="0"/>
              <a:t>Gnetum</a:t>
            </a:r>
            <a:r>
              <a:rPr lang="en-US" sz="4000" i="1" dirty="0" smtClean="0"/>
              <a:t> </a:t>
            </a:r>
            <a:r>
              <a:rPr lang="en-US" sz="4000" dirty="0" smtClean="0"/>
              <a:t>and</a:t>
            </a:r>
            <a:r>
              <a:rPr lang="en-US" sz="4000" i="1" dirty="0" smtClean="0"/>
              <a:t> </a:t>
            </a:r>
            <a:r>
              <a:rPr lang="en-US" sz="4000" i="1" dirty="0" err="1" smtClean="0"/>
              <a:t>Ephedra</a:t>
            </a:r>
            <a:r>
              <a:rPr lang="en-US" sz="4000" i="1" dirty="0" smtClean="0"/>
              <a:t> v</a:t>
            </a:r>
            <a:r>
              <a:rPr lang="en-US" sz="4000" dirty="0" smtClean="0"/>
              <a:t>essels are also present. Phloem is composed of sieve cells and lacks companion cells.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pic>
        <p:nvPicPr>
          <p:cNvPr id="5" name="Picture 4" descr="exarch x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48239"/>
            <a:ext cx="6546668" cy="498116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Gymnosperms features:</a:t>
            </a:r>
            <a:endParaRPr lang="en-US" dirty="0"/>
          </a:p>
        </p:txBody>
      </p:sp>
      <p:pic>
        <p:nvPicPr>
          <p:cNvPr id="4" name="Picture 3" descr="Xylem typ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76400"/>
            <a:ext cx="8815755" cy="3581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347</TotalTime>
  <Words>358</Words>
  <Application>Microsoft Office PowerPoint</Application>
  <PresentationFormat>On-screen Show (4:3)</PresentationFormat>
  <Paragraphs>57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Dr. Madhushri Das Assistant Professor, Dept. Of Botany HMMC for Women, Dakshineswar</vt:lpstr>
      <vt:lpstr>GENERAL CHARACTERS OF GYMNOSPERMS </vt:lpstr>
      <vt:lpstr>Gymnosperms features:</vt:lpstr>
      <vt:lpstr>Gymnosperms features:</vt:lpstr>
      <vt:lpstr>Gymnosperms features:</vt:lpstr>
      <vt:lpstr>Gymnosperms features:</vt:lpstr>
      <vt:lpstr>Gymnosperms features:</vt:lpstr>
      <vt:lpstr>Gymnosperms features:</vt:lpstr>
      <vt:lpstr>Gymnosperms features:</vt:lpstr>
      <vt:lpstr>Gymnosperms features:</vt:lpstr>
      <vt:lpstr>Coralloid roots (Cycas sp.)</vt:lpstr>
      <vt:lpstr>Gymnosperms features:</vt:lpstr>
      <vt:lpstr>Gymnosperms features:</vt:lpstr>
      <vt:lpstr>Slide 14</vt:lpstr>
      <vt:lpstr>Gymnosperms features:</vt:lpstr>
      <vt:lpstr>Gymnosperms features:</vt:lpstr>
      <vt:lpstr>Gymnosperms features:</vt:lpstr>
      <vt:lpstr>Gymnosperms features:</vt:lpstr>
      <vt:lpstr>Gymnosperms features:</vt:lpstr>
      <vt:lpstr>Heteromorphic alternation of generation in Gymnosperms</vt:lpstr>
      <vt:lpstr>Gymnosperms resemble with angiosperms in the following features</vt:lpstr>
      <vt:lpstr>Gymnosperms resemble with angiosperms in the following features</vt:lpstr>
      <vt:lpstr>Difference between angiosperms and gymnosperms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Madhushri Datta</cp:lastModifiedBy>
  <cp:revision>22</cp:revision>
  <dcterms:created xsi:type="dcterms:W3CDTF">2006-08-16T00:00:00Z</dcterms:created>
  <dcterms:modified xsi:type="dcterms:W3CDTF">2020-04-24T19:57:00Z</dcterms:modified>
</cp:coreProperties>
</file>