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7" r:id="rId2"/>
    <p:sldId id="349" r:id="rId3"/>
    <p:sldId id="351" r:id="rId4"/>
    <p:sldId id="352" r:id="rId5"/>
    <p:sldId id="353" r:id="rId6"/>
    <p:sldId id="35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596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53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8208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760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4094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4874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3868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837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856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113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680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23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767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67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227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332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1A22C-AB9F-4A5E-B3F2-6222008FFF28}" type="datetimeFigureOut">
              <a:rPr lang="en-IN" smtClean="0"/>
              <a:t>24-09-2023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C86F23-0A6A-41F9-869F-AEBDECD029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782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a0c1KUGzIEPJeFGRlQn3g6f4khO84c_-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D1C52-0686-13CA-8828-CAFA2E7D6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1405075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3200" b="1" dirty="0">
                <a:highlight>
                  <a:srgbClr val="FFFF00"/>
                </a:highlight>
              </a:rPr>
              <a:t>FIVE YEARS REPORT</a:t>
            </a:r>
          </a:p>
          <a:p>
            <a:pPr marL="0" indent="0" algn="ctr">
              <a:buNone/>
            </a:pPr>
            <a:r>
              <a:rPr lang="en-IN" sz="3200" b="1" dirty="0">
                <a:highlight>
                  <a:srgbClr val="FFFF00"/>
                </a:highlight>
              </a:rPr>
              <a:t> ON</a:t>
            </a:r>
          </a:p>
          <a:p>
            <a:pPr marL="0" indent="0" algn="ctr">
              <a:buNone/>
            </a:pPr>
            <a:r>
              <a:rPr lang="en-IN" sz="3200" b="1" dirty="0">
                <a:highlight>
                  <a:srgbClr val="FFFF00"/>
                </a:highlight>
              </a:rPr>
              <a:t>STUDENTS PROGRESSION TOWARDS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2718304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3C5BC-709A-2EE1-025A-DA52C70DF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273432" cy="646323"/>
          </a:xfrm>
        </p:spPr>
        <p:txBody>
          <a:bodyPr>
            <a:normAutofit/>
          </a:bodyPr>
          <a:lstStyle/>
          <a:p>
            <a:pPr algn="ctr"/>
            <a:r>
              <a:rPr lang="en-IN" sz="2400" b="1" dirty="0">
                <a:solidFill>
                  <a:srgbClr val="FF0000"/>
                </a:solidFill>
              </a:rPr>
              <a:t>STUDENTS PROGRESSION TOWARDS HIGHER EDUCATION 2017-18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0BC3F1-3A34-F06B-5DA0-E11925D14C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96902"/>
              </p:ext>
            </p:extLst>
          </p:nvPr>
        </p:nvGraphicFramePr>
        <p:xfrm>
          <a:off x="695506" y="1070667"/>
          <a:ext cx="10499074" cy="43227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38999">
                  <a:extLst>
                    <a:ext uri="{9D8B030D-6E8A-4147-A177-3AD203B41FA5}">
                      <a16:colId xmlns:a16="http://schemas.microsoft.com/office/drawing/2014/main" val="347384227"/>
                    </a:ext>
                  </a:extLst>
                </a:gridCol>
                <a:gridCol w="1551800">
                  <a:extLst>
                    <a:ext uri="{9D8B030D-6E8A-4147-A177-3AD203B41FA5}">
                      <a16:colId xmlns:a16="http://schemas.microsoft.com/office/drawing/2014/main" val="2549502056"/>
                    </a:ext>
                  </a:extLst>
                </a:gridCol>
                <a:gridCol w="2475383">
                  <a:extLst>
                    <a:ext uri="{9D8B030D-6E8A-4147-A177-3AD203B41FA5}">
                      <a16:colId xmlns:a16="http://schemas.microsoft.com/office/drawing/2014/main" val="823257031"/>
                    </a:ext>
                  </a:extLst>
                </a:gridCol>
                <a:gridCol w="2339059">
                  <a:extLst>
                    <a:ext uri="{9D8B030D-6E8A-4147-A177-3AD203B41FA5}">
                      <a16:colId xmlns:a16="http://schemas.microsoft.com/office/drawing/2014/main" val="3720754846"/>
                    </a:ext>
                  </a:extLst>
                </a:gridCol>
                <a:gridCol w="1593833">
                  <a:extLst>
                    <a:ext uri="{9D8B030D-6E8A-4147-A177-3AD203B41FA5}">
                      <a16:colId xmlns:a16="http://schemas.microsoft.com/office/drawing/2014/main" val="183473882"/>
                    </a:ext>
                  </a:extLst>
                </a:gridCol>
              </a:tblGrid>
              <a:tr h="492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Name of the Student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No. of Students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Name of the Institution Joined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Name of the course Admitted to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Degree offered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extLst>
                  <a:ext uri="{0D108BD9-81ED-4DB2-BD59-A6C34878D82A}">
                    <a16:rowId xmlns:a16="http://schemas.microsoft.com/office/drawing/2014/main" val="2251421444"/>
                  </a:ext>
                </a:extLst>
              </a:tr>
              <a:tr h="492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1.Upasana Pal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01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West Bengal State University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M.Sc. in Food and Nutrition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M.Sc.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extLst>
                  <a:ext uri="{0D108BD9-81ED-4DB2-BD59-A6C34878D82A}">
                    <a16:rowId xmlns:a16="http://schemas.microsoft.com/office/drawing/2014/main" val="1610721748"/>
                  </a:ext>
                </a:extLst>
              </a:tr>
              <a:tr h="2458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Urmi Dhar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Soma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Bairi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02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Barrackpore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Rastraguru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Surendranath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College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M.Sc. in Food and Nutrition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M.Sc.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extLst>
                  <a:ext uri="{0D108BD9-81ED-4DB2-BD59-A6C34878D82A}">
                    <a16:rowId xmlns:a16="http://schemas.microsoft.com/office/drawing/2014/main" val="607708354"/>
                  </a:ext>
                </a:extLst>
              </a:tr>
              <a:tr h="776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1.Supali Paul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KPC Medical College and Hospital (Under IGNU)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M.Sc. in Dietetics and Food Service Management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M.Sc.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76" marR="54376" marT="0" marB="0"/>
                </a:tc>
                <a:extLst>
                  <a:ext uri="{0D108BD9-81ED-4DB2-BD59-A6C34878D82A}">
                    <a16:rowId xmlns:a16="http://schemas.microsoft.com/office/drawing/2014/main" val="381613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650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8E491-5AD4-8814-8E30-576BDE523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273432" cy="1320800"/>
          </a:xfrm>
        </p:spPr>
        <p:txBody>
          <a:bodyPr>
            <a:norm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STUDENTS PROGRESSION TOWARDS HIGHER EDUCATION 2018-19</a:t>
            </a:r>
            <a:endParaRPr lang="en-IN" sz="2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6C0D41C-5835-7C61-E966-C41D67C336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455842"/>
              </p:ext>
            </p:extLst>
          </p:nvPr>
        </p:nvGraphicFramePr>
        <p:xfrm>
          <a:off x="1169356" y="1513459"/>
          <a:ext cx="9677401" cy="424121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33625">
                  <a:extLst>
                    <a:ext uri="{9D8B030D-6E8A-4147-A177-3AD203B41FA5}">
                      <a16:colId xmlns:a16="http://schemas.microsoft.com/office/drawing/2014/main" val="4258067807"/>
                    </a:ext>
                  </a:extLst>
                </a:gridCol>
                <a:gridCol w="1437217">
                  <a:extLst>
                    <a:ext uri="{9D8B030D-6E8A-4147-A177-3AD203B41FA5}">
                      <a16:colId xmlns:a16="http://schemas.microsoft.com/office/drawing/2014/main" val="1568290706"/>
                    </a:ext>
                  </a:extLst>
                </a:gridCol>
                <a:gridCol w="2282825">
                  <a:extLst>
                    <a:ext uri="{9D8B030D-6E8A-4147-A177-3AD203B41FA5}">
                      <a16:colId xmlns:a16="http://schemas.microsoft.com/office/drawing/2014/main" val="1632129116"/>
                    </a:ext>
                  </a:extLst>
                </a:gridCol>
                <a:gridCol w="2154767">
                  <a:extLst>
                    <a:ext uri="{9D8B030D-6E8A-4147-A177-3AD203B41FA5}">
                      <a16:colId xmlns:a16="http://schemas.microsoft.com/office/drawing/2014/main" val="1207734940"/>
                    </a:ext>
                  </a:extLst>
                </a:gridCol>
                <a:gridCol w="1468967">
                  <a:extLst>
                    <a:ext uri="{9D8B030D-6E8A-4147-A177-3AD203B41FA5}">
                      <a16:colId xmlns:a16="http://schemas.microsoft.com/office/drawing/2014/main" val="2605033552"/>
                    </a:ext>
                  </a:extLst>
                </a:gridCol>
              </a:tblGrid>
              <a:tr h="816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</a:rPr>
                        <a:t>Name of the Student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</a:rPr>
                        <a:t>No. of Students</a:t>
                      </a:r>
                      <a:endParaRPr lang="en-IN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Name of the Institution Joined</a:t>
                      </a: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Name of the course Admitted to</a:t>
                      </a: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</a:rPr>
                        <a:t>Degree offered</a:t>
                      </a:r>
                      <a:endParaRPr lang="en-IN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2877863"/>
                  </a:ext>
                </a:extLst>
              </a:tr>
              <a:tr h="226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effectLst/>
                        </a:rPr>
                        <a:t>1.Chaitee Das</a:t>
                      </a:r>
                      <a:endParaRPr lang="en-IN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effectLst/>
                        </a:rPr>
                        <a:t>2.Sarika Yasmin</a:t>
                      </a:r>
                      <a:endParaRPr lang="en-IN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effectLst/>
                        </a:rPr>
                        <a:t>3.Anushree Chanda</a:t>
                      </a:r>
                      <a:endParaRPr lang="en-IN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effectLst/>
                        </a:rPr>
                        <a:t>4.Apurba Roy</a:t>
                      </a:r>
                      <a:endParaRPr lang="en-IN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effectLst/>
                        </a:rPr>
                        <a:t>5.Sayanti Bose</a:t>
                      </a:r>
                      <a:endParaRPr lang="en-IN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effectLst/>
                        </a:rPr>
                        <a:t>6.Poulami Mondal</a:t>
                      </a:r>
                      <a:endParaRPr lang="en-IN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06</a:t>
                      </a:r>
                      <a:endParaRPr lang="en-IN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Barrackpore Rastraguru Surendranath College</a:t>
                      </a:r>
                      <a:endParaRPr lang="en-IN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M.Sc. in Food and Nutrition</a:t>
                      </a: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M.Sc.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5553864"/>
                  </a:ext>
                </a:extLst>
              </a:tr>
              <a:tr h="1059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effectLst/>
                        </a:rPr>
                        <a:t>1.Puja Patra</a:t>
                      </a:r>
                      <a:endParaRPr lang="en-IN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01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Vidyasagar University</a:t>
                      </a:r>
                      <a:endParaRPr lang="en-IN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M.Sc. in Community Nutrition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M.Sc.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4474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309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E4C92-DCD8-F3D4-50AA-D34C22BC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416652" cy="1320800"/>
          </a:xfrm>
        </p:spPr>
        <p:txBody>
          <a:bodyPr>
            <a:normAutofit/>
          </a:bodyPr>
          <a:lstStyle/>
          <a:p>
            <a:pPr algn="ctr"/>
            <a:r>
              <a:rPr lang="en-IN" sz="2400" b="1" dirty="0">
                <a:solidFill>
                  <a:srgbClr val="FF0000"/>
                </a:solidFill>
              </a:rPr>
              <a:t>STUDENTS PROGRESSION TOWARDS HIGHER EDUCATION 2019-20</a:t>
            </a:r>
            <a:endParaRPr lang="en-IN" sz="24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D3D3C5B-3F9F-6131-124A-E1A2E8B07A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270547"/>
              </p:ext>
            </p:extLst>
          </p:nvPr>
        </p:nvGraphicFramePr>
        <p:xfrm>
          <a:off x="903513" y="1540041"/>
          <a:ext cx="10570029" cy="445201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56157">
                  <a:extLst>
                    <a:ext uri="{9D8B030D-6E8A-4147-A177-3AD203B41FA5}">
                      <a16:colId xmlns:a16="http://schemas.microsoft.com/office/drawing/2014/main" val="1062533128"/>
                    </a:ext>
                  </a:extLst>
                </a:gridCol>
                <a:gridCol w="1562286">
                  <a:extLst>
                    <a:ext uri="{9D8B030D-6E8A-4147-A177-3AD203B41FA5}">
                      <a16:colId xmlns:a16="http://schemas.microsoft.com/office/drawing/2014/main" val="2059339290"/>
                    </a:ext>
                  </a:extLst>
                </a:gridCol>
                <a:gridCol w="2492112">
                  <a:extLst>
                    <a:ext uri="{9D8B030D-6E8A-4147-A177-3AD203B41FA5}">
                      <a16:colId xmlns:a16="http://schemas.microsoft.com/office/drawing/2014/main" val="1134567505"/>
                    </a:ext>
                  </a:extLst>
                </a:gridCol>
                <a:gridCol w="2354869">
                  <a:extLst>
                    <a:ext uri="{9D8B030D-6E8A-4147-A177-3AD203B41FA5}">
                      <a16:colId xmlns:a16="http://schemas.microsoft.com/office/drawing/2014/main" val="3555535819"/>
                    </a:ext>
                  </a:extLst>
                </a:gridCol>
                <a:gridCol w="1604605">
                  <a:extLst>
                    <a:ext uri="{9D8B030D-6E8A-4147-A177-3AD203B41FA5}">
                      <a16:colId xmlns:a16="http://schemas.microsoft.com/office/drawing/2014/main" val="411810826"/>
                    </a:ext>
                  </a:extLst>
                </a:gridCol>
              </a:tblGrid>
              <a:tr h="538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Name of the Student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</a:rPr>
                        <a:t>No. of Students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Name of the Institution Joined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Name of the course Admitted to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>
                          <a:effectLst/>
                        </a:rPr>
                        <a:t>Degree offered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extLst>
                  <a:ext uri="{0D108BD9-81ED-4DB2-BD59-A6C34878D82A}">
                    <a16:rowId xmlns:a16="http://schemas.microsoft.com/office/drawing/2014/main" val="1964631523"/>
                  </a:ext>
                </a:extLst>
              </a:tr>
              <a:tr h="4788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1. Sushmita Roy</a:t>
                      </a:r>
                      <a:endParaRPr lang="en-IN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2. Sayoni Das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</a:rPr>
                        <a:t>02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</a:rPr>
                        <a:t>West Bengal State University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M.Sc. in Food and Nutrition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M.Sc.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extLst>
                  <a:ext uri="{0D108BD9-81ED-4DB2-BD59-A6C34878D82A}">
                    <a16:rowId xmlns:a16="http://schemas.microsoft.com/office/drawing/2014/main" val="1773870929"/>
                  </a:ext>
                </a:extLst>
              </a:tr>
              <a:tr h="4788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</a:rPr>
                        <a:t>1. Prajna Das</a:t>
                      </a:r>
                      <a:endParaRPr lang="en-IN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01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</a:rPr>
                        <a:t>Swami Vivekananda University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M.Sc. in Food and Nutrition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M.Sc.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extLst>
                  <a:ext uri="{0D108BD9-81ED-4DB2-BD59-A6C34878D82A}">
                    <a16:rowId xmlns:a16="http://schemas.microsoft.com/office/drawing/2014/main" val="1310292970"/>
                  </a:ext>
                </a:extLst>
              </a:tr>
              <a:tr h="957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1. Manashi Das</a:t>
                      </a:r>
                      <a:endParaRPr lang="en-IN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01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Barrackpore Rastraguru Surendranath College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M.Sc. in Food and Nutrition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M.Sc.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extLst>
                  <a:ext uri="{0D108BD9-81ED-4DB2-BD59-A6C34878D82A}">
                    <a16:rowId xmlns:a16="http://schemas.microsoft.com/office/drawing/2014/main" val="1907417626"/>
                  </a:ext>
                </a:extLst>
              </a:tr>
              <a:tr h="732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1. Arafin Mullick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01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KPC Medical College and Hospital (Under IGNOU)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M.Sc. in Dietetics and Food Service Management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M.Sc.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extLst>
                  <a:ext uri="{0D108BD9-81ED-4DB2-BD59-A6C34878D82A}">
                    <a16:rowId xmlns:a16="http://schemas.microsoft.com/office/drawing/2014/main" val="4044957711"/>
                  </a:ext>
                </a:extLst>
              </a:tr>
              <a:tr h="732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1.Tiyasha Ghosh</a:t>
                      </a:r>
                      <a:endParaRPr lang="en-IN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2. Reshmi Roy Sharma</a:t>
                      </a:r>
                      <a:endParaRPr lang="en-IN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3. Saheli Bhowmick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03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Vidyasagar University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M.Sc. in Community Nutrition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M.Sc.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extLst>
                  <a:ext uri="{0D108BD9-81ED-4DB2-BD59-A6C34878D82A}">
                    <a16:rowId xmlns:a16="http://schemas.microsoft.com/office/drawing/2014/main" val="658301078"/>
                  </a:ext>
                </a:extLst>
              </a:tr>
              <a:tr h="478823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1.</a:t>
                      </a:r>
                      <a:r>
                        <a:rPr lang="en-IN" sz="1100">
                          <a:solidFill>
                            <a:srgbClr val="000000"/>
                          </a:solidFill>
                          <a:effectLst/>
                        </a:rPr>
                        <a:t>     </a:t>
                      </a: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Ipsita Sarkar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</a:rPr>
                        <a:t>01</a:t>
                      </a:r>
                      <a:endParaRPr lang="en-IN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Maulana Abul Kalam Azad University of Technology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</a:rPr>
                        <a:t>M.Sc. in Dietetics and Nutrition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</a:rPr>
                        <a:t>M.Sc.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26" marR="51926" marT="0" marB="0"/>
                </a:tc>
                <a:extLst>
                  <a:ext uri="{0D108BD9-81ED-4DB2-BD59-A6C34878D82A}">
                    <a16:rowId xmlns:a16="http://schemas.microsoft.com/office/drawing/2014/main" val="113163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881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117F0-1163-C5C6-3ED4-E2488D78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61257"/>
            <a:ext cx="10926837" cy="1669143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>
                <a:solidFill>
                  <a:srgbClr val="FF0000"/>
                </a:solidFill>
              </a:rPr>
              <a:t>STUDENTS PROGRESSION TOWARDS HIGHER EDUCATION 2020-21</a:t>
            </a:r>
            <a:endParaRPr lang="en-IN" sz="28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AAAAAC5-924C-7CF7-9D3F-1E3E3B49E6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244745"/>
              </p:ext>
            </p:extLst>
          </p:nvPr>
        </p:nvGraphicFramePr>
        <p:xfrm>
          <a:off x="859972" y="1405288"/>
          <a:ext cx="10180205" cy="478653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460438">
                  <a:extLst>
                    <a:ext uri="{9D8B030D-6E8A-4147-A177-3AD203B41FA5}">
                      <a16:colId xmlns:a16="http://schemas.microsoft.com/office/drawing/2014/main" val="2244037135"/>
                    </a:ext>
                  </a:extLst>
                </a:gridCol>
                <a:gridCol w="1510776">
                  <a:extLst>
                    <a:ext uri="{9D8B030D-6E8A-4147-A177-3AD203B41FA5}">
                      <a16:colId xmlns:a16="http://schemas.microsoft.com/office/drawing/2014/main" val="1929952194"/>
                    </a:ext>
                  </a:extLst>
                </a:gridCol>
                <a:gridCol w="2398093">
                  <a:extLst>
                    <a:ext uri="{9D8B030D-6E8A-4147-A177-3AD203B41FA5}">
                      <a16:colId xmlns:a16="http://schemas.microsoft.com/office/drawing/2014/main" val="248005284"/>
                    </a:ext>
                  </a:extLst>
                </a:gridCol>
                <a:gridCol w="2267834">
                  <a:extLst>
                    <a:ext uri="{9D8B030D-6E8A-4147-A177-3AD203B41FA5}">
                      <a16:colId xmlns:a16="http://schemas.microsoft.com/office/drawing/2014/main" val="653953638"/>
                    </a:ext>
                  </a:extLst>
                </a:gridCol>
                <a:gridCol w="1543064">
                  <a:extLst>
                    <a:ext uri="{9D8B030D-6E8A-4147-A177-3AD203B41FA5}">
                      <a16:colId xmlns:a16="http://schemas.microsoft.com/office/drawing/2014/main" val="1704126131"/>
                    </a:ext>
                  </a:extLst>
                </a:gridCol>
              </a:tblGrid>
              <a:tr h="465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b="1" dirty="0">
                          <a:effectLst/>
                        </a:rPr>
                        <a:t>Name of the Student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b="1" dirty="0">
                          <a:effectLst/>
                        </a:rPr>
                        <a:t>No. of Students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Name of the Institution Joined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Name of the course Admitted to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b="1" dirty="0">
                          <a:effectLst/>
                        </a:rPr>
                        <a:t>Degree offered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extLst>
                  <a:ext uri="{0D108BD9-81ED-4DB2-BD59-A6C34878D82A}">
                    <a16:rowId xmlns:a16="http://schemas.microsoft.com/office/drawing/2014/main" val="3409555807"/>
                  </a:ext>
                </a:extLst>
              </a:tr>
              <a:tr h="396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</a:rPr>
                        <a:t>1.Amrita Banerjee</a:t>
                      </a:r>
                      <a:endParaRPr lang="en-US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</a:rPr>
                        <a:t>2.Shelly Mondal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02</a:t>
                      </a:r>
                      <a:endParaRPr lang="en-IN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West Bengal State University</a:t>
                      </a:r>
                      <a:endParaRPr lang="en-IN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M.Sc. in Food and Nutrition</a:t>
                      </a:r>
                      <a:endParaRPr lang="en-U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M.Sc.</a:t>
                      </a:r>
                      <a:endParaRPr lang="en-IN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extLst>
                  <a:ext uri="{0D108BD9-81ED-4DB2-BD59-A6C34878D82A}">
                    <a16:rowId xmlns:a16="http://schemas.microsoft.com/office/drawing/2014/main" val="557809119"/>
                  </a:ext>
                </a:extLst>
              </a:tr>
              <a:tr h="586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</a:rPr>
                        <a:t>1.Soma Bhattacharjee</a:t>
                      </a:r>
                      <a:endParaRPr lang="en-IN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03</a:t>
                      </a:r>
                      <a:endParaRPr lang="en-IN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Swami Vivekananda University</a:t>
                      </a:r>
                      <a:endParaRPr lang="en-IN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M.Sc. in Food and Nutrition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M.Sc.</a:t>
                      </a:r>
                      <a:endParaRPr lang="en-IN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extLst>
                  <a:ext uri="{0D108BD9-81ED-4DB2-BD59-A6C34878D82A}">
                    <a16:rowId xmlns:a16="http://schemas.microsoft.com/office/drawing/2014/main" val="1157628034"/>
                  </a:ext>
                </a:extLst>
              </a:tr>
              <a:tr h="1921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1.Sreyashi Saha</a:t>
                      </a:r>
                      <a:endParaRPr lang="en-IN" sz="12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2.Suditi Manna</a:t>
                      </a:r>
                      <a:endParaRPr lang="en-IN" sz="12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3.Bisakha Adak</a:t>
                      </a:r>
                      <a:endParaRPr lang="en-IN" sz="12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4.Brototi Chandra</a:t>
                      </a:r>
                      <a:endParaRPr lang="en-IN" sz="12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5.Sriparna Sikdar</a:t>
                      </a:r>
                      <a:endParaRPr lang="en-IN" sz="12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6.Prakriti Biswas</a:t>
                      </a:r>
                      <a:endParaRPr lang="en-IN" sz="12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7.Kajal Shaw</a:t>
                      </a:r>
                      <a:endParaRPr lang="en-IN" sz="12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8.Biyas Majumdar</a:t>
                      </a:r>
                      <a:endParaRPr lang="en-IN" sz="12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9.Nabanita Rakshit</a:t>
                      </a:r>
                      <a:endParaRPr lang="en-IN" sz="12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10.Pritha Ghosh</a:t>
                      </a:r>
                      <a:endParaRPr lang="en-IN" sz="12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13</a:t>
                      </a:r>
                      <a:endParaRPr lang="en-IN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Barrackpore </a:t>
                      </a:r>
                      <a:r>
                        <a:rPr lang="en-IN" sz="1200" b="1" dirty="0" err="1">
                          <a:effectLst/>
                        </a:rPr>
                        <a:t>Rastraguru</a:t>
                      </a:r>
                      <a:r>
                        <a:rPr lang="en-IN" sz="1200" b="1" dirty="0">
                          <a:effectLst/>
                        </a:rPr>
                        <a:t> </a:t>
                      </a:r>
                      <a:r>
                        <a:rPr lang="en-IN" sz="1200" b="1" dirty="0" err="1">
                          <a:effectLst/>
                        </a:rPr>
                        <a:t>Surendranath</a:t>
                      </a:r>
                      <a:r>
                        <a:rPr lang="en-IN" sz="1200" b="1" dirty="0">
                          <a:effectLst/>
                        </a:rPr>
                        <a:t> College</a:t>
                      </a:r>
                      <a:endParaRPr lang="en-IN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M.Sc. in Food and Nutrition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M.Sc.</a:t>
                      </a:r>
                      <a:endParaRPr lang="en-IN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extLst>
                  <a:ext uri="{0D108BD9-81ED-4DB2-BD59-A6C34878D82A}">
                    <a16:rowId xmlns:a16="http://schemas.microsoft.com/office/drawing/2014/main" val="1280427943"/>
                  </a:ext>
                </a:extLst>
              </a:tr>
              <a:tr h="652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</a:rPr>
                        <a:t>1.Tania Das</a:t>
                      </a:r>
                      <a:endParaRPr lang="pt-BR" sz="12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</a:rPr>
                        <a:t>2.Priyanka Ghosh</a:t>
                      </a:r>
                      <a:endParaRPr lang="pt-BR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02</a:t>
                      </a:r>
                      <a:endParaRPr lang="en-IN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Rani </a:t>
                      </a:r>
                      <a:r>
                        <a:rPr lang="en-IN" sz="1200" b="1" dirty="0" err="1">
                          <a:effectLst/>
                        </a:rPr>
                        <a:t>Rashmoni</a:t>
                      </a:r>
                      <a:r>
                        <a:rPr lang="en-IN" sz="1200" b="1" dirty="0">
                          <a:effectLst/>
                        </a:rPr>
                        <a:t> Green University</a:t>
                      </a:r>
                      <a:endParaRPr lang="en-IN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M.Sc. in Food and Nutrition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M.Sc.</a:t>
                      </a:r>
                      <a:endParaRPr lang="en-IN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extLst>
                  <a:ext uri="{0D108BD9-81ED-4DB2-BD59-A6C34878D82A}">
                    <a16:rowId xmlns:a16="http://schemas.microsoft.com/office/drawing/2014/main" val="88585389"/>
                  </a:ext>
                </a:extLst>
              </a:tr>
              <a:tr h="652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1.Isha Panja</a:t>
                      </a:r>
                      <a:endParaRPr lang="en-IN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01</a:t>
                      </a:r>
                      <a:endParaRPr lang="en-IN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Sarada Ma Girls’ College</a:t>
                      </a:r>
                      <a:endParaRPr lang="en-IN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M.Sc. in Food and Nutrition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M.Sc.</a:t>
                      </a:r>
                      <a:endParaRPr lang="en-IN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21" marR="46921" marT="0" marB="0" anchor="ctr"/>
                </a:tc>
                <a:extLst>
                  <a:ext uri="{0D108BD9-81ED-4DB2-BD59-A6C34878D82A}">
                    <a16:rowId xmlns:a16="http://schemas.microsoft.com/office/drawing/2014/main" val="2250461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294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844BD-3162-6E16-652A-8FC75D745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609600"/>
            <a:ext cx="10896599" cy="1320800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>
                <a:solidFill>
                  <a:schemeClr val="tx1"/>
                </a:solidFill>
              </a:rPr>
              <a:t>STUDENTS PROGRESSION TOWARDS HIGHER EDUCATION 2021-22</a:t>
            </a:r>
            <a:endParaRPr lang="en-IN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97EDA5B-84E9-2AFB-0D14-CEE618F858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59970" y="1197430"/>
          <a:ext cx="10330543" cy="499654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498242">
                  <a:extLst>
                    <a:ext uri="{9D8B030D-6E8A-4147-A177-3AD203B41FA5}">
                      <a16:colId xmlns:a16="http://schemas.microsoft.com/office/drawing/2014/main" val="940312850"/>
                    </a:ext>
                  </a:extLst>
                </a:gridCol>
                <a:gridCol w="1526891">
                  <a:extLst>
                    <a:ext uri="{9D8B030D-6E8A-4147-A177-3AD203B41FA5}">
                      <a16:colId xmlns:a16="http://schemas.microsoft.com/office/drawing/2014/main" val="1961503993"/>
                    </a:ext>
                  </a:extLst>
                </a:gridCol>
                <a:gridCol w="2435648">
                  <a:extLst>
                    <a:ext uri="{9D8B030D-6E8A-4147-A177-3AD203B41FA5}">
                      <a16:colId xmlns:a16="http://schemas.microsoft.com/office/drawing/2014/main" val="3884570146"/>
                    </a:ext>
                  </a:extLst>
                </a:gridCol>
                <a:gridCol w="2301515">
                  <a:extLst>
                    <a:ext uri="{9D8B030D-6E8A-4147-A177-3AD203B41FA5}">
                      <a16:colId xmlns:a16="http://schemas.microsoft.com/office/drawing/2014/main" val="3901010661"/>
                    </a:ext>
                  </a:extLst>
                </a:gridCol>
                <a:gridCol w="1568247">
                  <a:extLst>
                    <a:ext uri="{9D8B030D-6E8A-4147-A177-3AD203B41FA5}">
                      <a16:colId xmlns:a16="http://schemas.microsoft.com/office/drawing/2014/main" val="3497260688"/>
                    </a:ext>
                  </a:extLst>
                </a:gridCol>
              </a:tblGrid>
              <a:tr h="4212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Name of the Student</a:t>
                      </a:r>
                      <a:endParaRPr lang="en-IN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No. of Students</a:t>
                      </a:r>
                      <a:endParaRPr lang="en-IN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Name of the Institution Joined</a:t>
                      </a:r>
                      <a:endParaRPr lang="en-US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Name of the course Admitted to</a:t>
                      </a:r>
                      <a:endParaRPr lang="en-US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Degree offered</a:t>
                      </a:r>
                      <a:endParaRPr lang="en-IN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extLst>
                  <a:ext uri="{0D108BD9-81ED-4DB2-BD59-A6C34878D82A}">
                    <a16:rowId xmlns:a16="http://schemas.microsoft.com/office/drawing/2014/main" val="225736924"/>
                  </a:ext>
                </a:extLst>
              </a:tr>
              <a:tr h="1474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1</a:t>
                      </a: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</a:rPr>
                        <a:t>.Priti Saha</a:t>
                      </a:r>
                      <a:endParaRPr lang="en-IN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</a:rPr>
                        <a:t>2.Tripti Kumar</a:t>
                      </a:r>
                      <a:endParaRPr lang="en-IN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</a:rPr>
                        <a:t>3.Poulami Ganguly</a:t>
                      </a:r>
                      <a:endParaRPr lang="en-IN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</a:rPr>
                        <a:t>4.Medhashree </a:t>
                      </a:r>
                      <a:r>
                        <a:rPr lang="en-IN" sz="1200" b="1" dirty="0" err="1">
                          <a:solidFill>
                            <a:srgbClr val="000000"/>
                          </a:solidFill>
                          <a:effectLst/>
                        </a:rPr>
                        <a:t>Naskar</a:t>
                      </a:r>
                      <a:endParaRPr lang="en-IN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</a:rPr>
                        <a:t>5.Siba Akhtari</a:t>
                      </a:r>
                      <a:endParaRPr lang="en-IN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</a:rPr>
                        <a:t>6.Priti Das</a:t>
                      </a:r>
                      <a:endParaRPr lang="en-IN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</a:rPr>
                        <a:t>7.Debjani Paul</a:t>
                      </a:r>
                      <a:endParaRPr lang="en-IN" sz="11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07</a:t>
                      </a:r>
                      <a:endParaRPr lang="en-IN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West Bengal State University</a:t>
                      </a:r>
                      <a:endParaRPr lang="en-IN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M.Sc. in Food and Nutrition</a:t>
                      </a:r>
                      <a:endParaRPr lang="en-US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M.Sc.</a:t>
                      </a:r>
                      <a:endParaRPr lang="en-IN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extLst>
                  <a:ext uri="{0D108BD9-81ED-4DB2-BD59-A6C34878D82A}">
                    <a16:rowId xmlns:a16="http://schemas.microsoft.com/office/drawing/2014/main" val="829980448"/>
                  </a:ext>
                </a:extLst>
              </a:tr>
              <a:tr h="984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1.</a:t>
                      </a: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Polami Chattopadhyay</a:t>
                      </a:r>
                      <a:endParaRPr lang="en-IN" sz="11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2.Bhagyashree Saha</a:t>
                      </a:r>
                      <a:endParaRPr lang="en-IN" sz="11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3.Swati Roy</a:t>
                      </a:r>
                      <a:endParaRPr lang="en-IN" sz="11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4.Rishika Mondal</a:t>
                      </a:r>
                      <a:endParaRPr lang="en-IN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05</a:t>
                      </a:r>
                      <a:endParaRPr lang="en-IN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Women’s college calcutta</a:t>
                      </a:r>
                      <a:endParaRPr lang="en-IN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M.Sc. in Food and Nutrition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M.Sc.</a:t>
                      </a:r>
                      <a:endParaRPr lang="en-IN" sz="11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extLst>
                  <a:ext uri="{0D108BD9-81ED-4DB2-BD59-A6C34878D82A}">
                    <a16:rowId xmlns:a16="http://schemas.microsoft.com/office/drawing/2014/main" val="3015228345"/>
                  </a:ext>
                </a:extLst>
              </a:tr>
              <a:tr h="853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1.</a:t>
                      </a: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Jui Karmakar</a:t>
                      </a:r>
                      <a:endParaRPr lang="en-IN" sz="11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2.Pratyusha Chakraborty</a:t>
                      </a:r>
                      <a:endParaRPr lang="en-IN" sz="11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3.Snehashree Das</a:t>
                      </a:r>
                      <a:endParaRPr lang="en-IN" sz="11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4.Sharmistha Chakraborty</a:t>
                      </a:r>
                      <a:endParaRPr lang="en-IN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04</a:t>
                      </a:r>
                      <a:endParaRPr lang="en-IN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Barrackpore Rastraguru Surendranath College</a:t>
                      </a:r>
                      <a:endParaRPr lang="en-IN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M.Sc. in Food and Nutrition</a:t>
                      </a:r>
                      <a:endParaRPr lang="en-US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M.Sc.</a:t>
                      </a:r>
                      <a:endParaRPr lang="en-IN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extLst>
                  <a:ext uri="{0D108BD9-81ED-4DB2-BD59-A6C34878D82A}">
                    <a16:rowId xmlns:a16="http://schemas.microsoft.com/office/drawing/2014/main" val="2053937547"/>
                  </a:ext>
                </a:extLst>
              </a:tr>
              <a:tr h="1263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1.</a:t>
                      </a: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Swagata Mukherjee</a:t>
                      </a:r>
                      <a:endParaRPr lang="en-IN" sz="11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2.Sneha Ghosh</a:t>
                      </a:r>
                      <a:endParaRPr lang="en-IN" sz="11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3.Trishita Mondal</a:t>
                      </a:r>
                      <a:endParaRPr lang="en-IN" sz="11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4.Raneta Pal</a:t>
                      </a:r>
                      <a:endParaRPr lang="en-IN" sz="11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5.Payel Bairagi</a:t>
                      </a:r>
                      <a:endParaRPr lang="en-IN" sz="11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effectLst/>
                        </a:rPr>
                        <a:t>6.Sukla Purokait</a:t>
                      </a:r>
                      <a:endParaRPr lang="en-IN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05</a:t>
                      </a:r>
                      <a:endParaRPr lang="en-IN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</a:rPr>
                        <a:t>Indira Gandhi National Open University</a:t>
                      </a:r>
                      <a:endParaRPr lang="en-IN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M.Sc. in Dietetics and Food Service Management</a:t>
                      </a:r>
                      <a:endParaRPr lang="en-US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M.Sc.</a:t>
                      </a:r>
                      <a:endParaRPr lang="en-IN" sz="11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680" marR="43680" marT="0" marB="0"/>
                </a:tc>
                <a:extLst>
                  <a:ext uri="{0D108BD9-81ED-4DB2-BD59-A6C34878D82A}">
                    <a16:rowId xmlns:a16="http://schemas.microsoft.com/office/drawing/2014/main" val="166032679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DBCE36A-A1B8-CCF4-29BF-612FBFFCB014}"/>
              </a:ext>
            </a:extLst>
          </p:cNvPr>
          <p:cNvSpPr txBox="1"/>
          <p:nvPr/>
        </p:nvSpPr>
        <p:spPr>
          <a:xfrm>
            <a:off x="772886" y="6211669"/>
            <a:ext cx="103523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hlinkClick r:id="rId2"/>
              </a:rPr>
              <a:t>https://drive.google.com/drive/folders/1a0c1KUGzIEPJeFGRlQn3g6f4khO84c_-?usp=sharing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1136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747</Words>
  <Application>Microsoft Office PowerPoint</Application>
  <PresentationFormat>Widescreen</PresentationFormat>
  <Paragraphs>179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PowerPoint Presentation</vt:lpstr>
      <vt:lpstr>STUDENTS PROGRESSION TOWARDS HIGHER EDUCATION 2017-18</vt:lpstr>
      <vt:lpstr>STUDENTS PROGRESSION TOWARDS HIGHER EDUCATION 2018-19</vt:lpstr>
      <vt:lpstr>STUDENTS PROGRESSION TOWARDS HIGHER EDUCATION 2019-20</vt:lpstr>
      <vt:lpstr>STUDENTS PROGRESSION TOWARDS HIGHER EDUCATION 2020-21</vt:lpstr>
      <vt:lpstr>STUDENTS PROGRESSION TOWARDS HIGHER EDUCATION 2021-22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Soma Saha</dc:creator>
  <cp:lastModifiedBy>Soma Saha</cp:lastModifiedBy>
  <cp:revision>3</cp:revision>
  <dcterms:created xsi:type="dcterms:W3CDTF">2023-09-22T09:19:20Z</dcterms:created>
  <dcterms:modified xsi:type="dcterms:W3CDTF">2023-09-24T15:15:41Z</dcterms:modified>
</cp:coreProperties>
</file>